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y="5143500" cx="9144000"/>
  <p:notesSz cx="6858000" cy="9144000"/>
  <p:embeddedFontLst>
    <p:embeddedFont>
      <p:font typeface="Architects Daughter"/>
      <p:regular r:id="rId29"/>
    </p:embeddedFont>
    <p:embeddedFont>
      <p:font typeface="Waiting for the Sunrise"/>
      <p:regular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ED9CEF1-8576-4996-BD9F-F5C734C8D529}">
  <a:tblStyle styleId="{4ED9CEF1-8576-4996-BD9F-F5C734C8D52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font" Target="fonts/ArchitectsDaughter-regular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0" Type="http://schemas.openxmlformats.org/officeDocument/2006/relationships/font" Target="fonts/WaitingfortheSunrise-regular.fnt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7209f2f33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7209f2f33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Brings focus to the organizing idea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the students need to know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338d83fb0c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338d83fb0c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might geometric properties refine interpretation of shape?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Geometric properties can describe relationships, including perpendicular, parallel, and equal.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Parallel lines or planes are always the same distance apart.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Perpendicular lines or planes intersect at a 90° (right) angle.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Right angles can be identified using various referents,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corner of a piece of paper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angle between the hands on an analog clock at 3:00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capital letter L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Polygons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triangles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quadrilaterals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pentagons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hexagons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octagons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Regular polygons have sides of equal length and interior angles of equal measure.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338d83fb0c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1338d83fb0c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might geometric properties refine interpretation of shape?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Transformations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translations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rotations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reflections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distance between any two vertices of a shape is maintained in the image created by a transformation.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338d83fb0c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338d83fb0c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length be communicated?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basic unit of length in the metric system is the metre.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Metric units are named using prefixes that indicate the relationship to the basic unit, including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milli: one thousand millimetres in one metre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centi: one hundred centimetres in one metre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deci: ten decimetres in one metre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Metric units are abbreviated for convenience, including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m: metre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dm: decimetre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cm: centimetre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mm: millimetre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Standard measuring tools show iterations of a standard unit from an origin.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Units of length in the imperial system include inch, foot, and yard, related in these ways: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12 inches in one foot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36 inches in one yard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 feet in one yard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Approximate conversions between metric and imperial are useful in real world situations, including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2.5 centimetres are approximately 1 inch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 metre is approximately 3 feet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30 centimetres are approximately 1 foot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 metre is approximately 1 yard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338d83fb0c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338d83fb0c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length be communicated?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perimeter of a polygon is the sum of the lengths of its sides. 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338d83fb0c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338d83fb0c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In what ways can length be communicated?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benchmark is a known length to which another length can be compared.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Length can be estimated using a personal or familiar referent.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338d83fb0c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338d83fb0c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angles broaden an understanding of space?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Angle defines the space in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corners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bends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turns or rotations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intersections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slopes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arms of an angle can be line segments or rays.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end point of a line segment or ray is called a vertex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338d83fb0c_0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338d83fb0c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angles broaden an understanding of space?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Superimposing is the process of placing one angle over another to compare angles.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referent is a personal or familiar representation of a known angle.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338d83fb0c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338d83fb0c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diverse representations of patterns contribute to interpretation of change?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Ordinal numbers can indicate position in a sequence.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Finite sequences, such as a countdown, have a definite end.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Infinite sequences, such as the natural numbers, never end.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338d83fb0c_0_1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1338d83fb0c_0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diverse representations of patterns contribute to interpretation of change?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Numerical sequences can be constructed using addition, subtraction, multiplication, or division.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338d83fb0c_0_1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1338d83fb0c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duration be communicated?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Clocks relate seconds to minutes and hours according to a base-60 system.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basic unit of time is the second.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second is 1/60 of a minute.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minute is 1/60 of an hour.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Analog and digital clocks represent time of day.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of day can be expressed as a duration relative to 12:00 in two 12-hour cycles.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of day can be expressed as a duration relative to 0:00 in one 24-hour cycle in some contexts, including French-language contexts.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2f04f9084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2f04f908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place value support organization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numbers in base-10, each place has 10 times the value of the place to its right.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digits 0 to 9 indicate the number of groups in each place in a number.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value of each place in a number is the product of the digit and its place value.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Numbers can be composed in various ways using place value.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Numbers can be rounded in contexts where an exact count is not needed.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less than sign, &lt; , and the greater than sign,&gt; , are used to show the relationship between two unequal numbers.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zero in the leftmost place of a natural number does not change the value of the number.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dollar sign, $, is placed to the left of the dollar value in English and to the right of the dollar value in French.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cent sign, ¢, is placed to the right of the cent value in English and in French.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338d83fb0c_0_1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1338d83fb0c_0_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representation support communication?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Statistical questions are questions that can be answered by collecting data.</a:t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338d83fb0c_0_2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1338d83fb0c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representation support communication?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First-hand data is collected by the person using the data.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Second-hand data is data collected by others from sources such as websites and social media.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338d83fb0c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338d83fb0c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multiplication and division provide new perspectives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Recall of addition and subtraction number facts facilitates addition and subtraction strategies.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Standard algorithms for addition and subtraction are conventional procedures based on place value.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Estimation can be used to support addition and subtraction in everyday situations, including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an exact sum or difference is not needed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 check if an answer is reasonable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338d83fb0c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338d83fb0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processes be established for addition and subtraction?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Multiplication and division are inverse mathematical operations.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Multiplication is repeated addition.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Multiplication can be interpreted in various ways according to context,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 groups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array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area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Division can be interpreted in various ways according to context, such as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 sharing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 grouping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repeated subtraction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order in which two quantities are multiplied does not affect the product (commutative property).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order in which two numbers are divided affects the quotient.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Multiplication or division by 1 results in the same number (identity property).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338d83fb0c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338d83fb0c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processes be established for addition and subtraction?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Numbers can be multiplied or divided in parts (distributive property).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Multiplication strategies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repeated addition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multiplying in parts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compensation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Division strategies include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repeated subtraction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partitioning the dividend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Products can be expressed symbolically using the multiplication sign ,x , factors, and the equal sign.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Quotients can be expressed symbolically using the division sign,÷ , dividend, divisor, and the equal sign.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missing quantity in a product or quotient can be represented in different ways, including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a × b = □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× □ = c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□ × b = c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 ÷ f = □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 ÷ □ = g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□ ÷ f = 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remainder is the quantity left over after division.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338d83fb0c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338d83fb0c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processes be established for addition and subtraction?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multiplication table shows both multiplication and division facts.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Fact families are groups of related multiplication and division number facts.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338d83fb0c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338d83fb0c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fractions contribute to a sense of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same fraction can represent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 parts of one whole length, shape, or object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 groups of one whole quantity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 parts of each equal group in one whole quantity </a:t>
            </a:r>
            <a:endParaRPr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name of a fraction describes its composition as a number of unit fractions.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Fraction notation, (</a:t>
            </a:r>
            <a:r>
              <a:rPr i="1" lang="en"/>
              <a:t>a/b</a:t>
            </a:r>
            <a:r>
              <a:rPr lang="en"/>
              <a:t>) , relates the numerator, </a:t>
            </a:r>
            <a:r>
              <a:rPr i="1" lang="en"/>
              <a:t>a</a:t>
            </a:r>
            <a:r>
              <a:rPr lang="en"/>
              <a:t> , a number of equal parts, to the denominator, </a:t>
            </a:r>
            <a:r>
              <a:rPr i="1" lang="en"/>
              <a:t>b</a:t>
            </a:r>
            <a:r>
              <a:rPr lang="en"/>
              <a:t> , the total number of equal parts in the whole.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 numerators or equal denominators can facilitate the comparison of fractions.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fraction with a numerator that is equal to its denominator is one whole.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Each fraction is associated with a point on the number line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338d83fb0c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338d83fb0c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equality facilitate agility with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equation uses the equal sign to indicate equality between two expressions.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left and right sides of an equation are interchangeable.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338d83fb0c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338d83fb0c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Guiding Question</a:t>
            </a:r>
            <a:br>
              <a:rPr lang="en" sz="800">
                <a:solidFill>
                  <a:srgbClr val="666666"/>
                </a:solidFill>
              </a:rPr>
            </a:br>
            <a:r>
              <a:rPr i="1" lang="en" sz="1400"/>
              <a:t>How can equality facilitate agility with number?</a:t>
            </a:r>
            <a:endParaRPr i="1"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666666"/>
                </a:solidFill>
              </a:rPr>
              <a:t>Knowledge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Equations can be modelled using a balance.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symbol may represent an unknown value in an equation.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/>
        </p:nvSpPr>
        <p:spPr>
          <a:xfrm>
            <a:off x="6618475" y="4703625"/>
            <a:ext cx="24678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accent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UPDATED APRIL 2022</a:t>
            </a:r>
            <a:endParaRPr sz="900">
              <a:solidFill>
                <a:schemeClr val="accent3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5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Book Chapters of the Subject Area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What students are required to know, understand, and able to do BY THE END OF THE GRADE.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Must be assessed and reported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Gives significance to knowledge statements</a:t>
                      </a:r>
                      <a:endParaRPr sz="18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What students need to be able to do to show understanding of learning outcome.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0" name="Google Shape;100;p25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LEVEL - SUBJECT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4703850" y="2321475"/>
            <a:ext cx="4344300" cy="2724300"/>
          </a:xfrm>
          <a:prstGeom prst="rect">
            <a:avLst/>
          </a:prstGeom>
          <a:solidFill>
            <a:srgbClr val="EEEEEE"/>
          </a:solidFill>
          <a:ln cap="flat" cmpd="sng" w="28575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PRINTING TIP</a:t>
            </a:r>
            <a:b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</a:b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Download slides as a PDF. Print your PDF with ‘4 pages per sheet’ and you will get </a:t>
            </a: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‘cue card’ sized</a:t>
            </a: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 slides that you can manipulate and use for your planning.</a:t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Want the speaker notes (i.e. GQ and Knowledge) too? </a:t>
            </a:r>
            <a:br>
              <a:rPr b="1"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</a:br>
            <a:r>
              <a:rPr lang="en" sz="1500">
                <a:latin typeface="Waiting for the Sunrise"/>
                <a:ea typeface="Waiting for the Sunrise"/>
                <a:cs typeface="Waiting for the Sunrise"/>
                <a:sym typeface="Waiting for the Sunrise"/>
              </a:rPr>
              <a:t>In the ‘Print Settings and Preview’ select “Slide with Notes’ and save download as a PDF. Print your PDF with 2 pages per sheet and you can fold the bottom half back so the slide is visible from the front and the notes on the back. </a:t>
            </a:r>
            <a:endParaRPr sz="1500">
              <a:latin typeface="Waiting for the Sunrise"/>
              <a:ea typeface="Waiting for the Sunrise"/>
              <a:cs typeface="Waiting for the Sunrise"/>
              <a:sym typeface="Waiting for the Sunrise"/>
            </a:endParaRPr>
          </a:p>
        </p:txBody>
      </p:sp>
      <p:pic>
        <p:nvPicPr>
          <p:cNvPr id="102" name="Google Shape;10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4500" y="4082822"/>
            <a:ext cx="1342125" cy="46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87823" y="3353142"/>
            <a:ext cx="1192601" cy="6607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" name="Google Shape;156;p34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Geometry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relate geometric properties to shape.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D2E9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Geometric properties are relationships between geometric attributes.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Geometric properties define a class of polygon.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the relationships between the sides of a polygon, including perpendicular, parallel, and equal, using referents for 90° or by measuring.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the relationships between vertices of a polygon, including equal or right angles, using direct comparison or referents for 90°.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geometric properties of regular and irregular polygons.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/>
                        <a:t>Sort polygons according to geometric properties and describe the sorting rule. 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/>
                        <a:t>Classify polygons as regular or irregular using geometric properties.</a:t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7" name="Google Shape;157;p34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" name="Google Shape;162;p35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Geometry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relate geometric properties to shape.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D2E9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Geometric properties do not change when a polygon undergoes a transformation.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Examine geometric properties of polygons by translating, rotating, or reflecting using hands-on materials or digital applications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63" name="Google Shape;163;p35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" name="Google Shape;168;p36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determine length using standard units.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Length is measured in standard units according to the metric system and the imperial system.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Length can be expressed in various units according to context and desired precision.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millimetres, centimetres, and metres. Relate inches to feet and yards.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Justify the choice of millimetres, centimetres, or metres to measure various lengths.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Measure lengths of straight lines and curves, with millimetres, centimetres, or metres.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length expressed in metric or imperial units.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Approximate a measurement in inches, feet, or yards using centimetres or metres.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69" name="Google Shape;169;p36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Google Shape;174;p37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determine length using standard units.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Length remains the same when decomposed or rearranged.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Determine the perimeter of polygons.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Determine the length of an unknown side given the perimeter of a polygon.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75" name="Google Shape;175;p37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0" name="Google Shape;180;p38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determine length using standard units.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Length can be estimated when less accuracy is required.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referents for a centimetre and a metre.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Estimate length by comparing to a benchmark.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Estimate length by visualizing the iteration of a referent for a centimetre or metre.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81" name="Google Shape;181;p38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Google Shape;186;p39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angles.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An angle is the union of two arms with a common vertex.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An angle can be interpreted as the motion of a length rotated about a vertex.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various angles in surroundings.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situations in which an angle can be perceived as motion.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87" name="Google Shape;187;p39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" name="Google Shape;192;p40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Measurement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angles.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E6B8AF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Two angles can be compared directly or indirectly.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two angles directly by superimposing.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two angles indirectly by superimposing a third angle.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Estimate which of two angles is greater.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referents for 90°. Identify 90° angles in the environment using a referent.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93" name="Google Shape;193;p40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8" name="Google Shape;198;p41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Patterns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patterns in numerical sequences.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 sequence is a list of terms arranged in a certain order.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Sequences may be finite or infinite.</a:t>
                      </a: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familiar numerical sequences, including the sequence of even or odd numbers.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position in a sequence using ordinal numbers.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Differentiate between finite and infinite sequences.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99" name="Google Shape;199;p41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" name="Google Shape;204;p42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Patterns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patterns in numerical sequences.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C9DAF8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 sequence can progress according to a pattern.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skip-counting sequences in various representations, including rows or columns of a multiplication table.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Determine any missing term in a skip-counting sequence using multiplication.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the change from term to term in a numerical sequence using mathematical operations.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05" name="Google Shape;205;p42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" name="Google Shape;210;p43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Time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tell time using clocks.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D9EAD3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Clocks are standard measuring tools used to communicate time. 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relationships between seconds, minutes, and hours using an analog clock.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minutes past the hour to minutes until the next hour.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time of day as a.m. or p.m. relative to 12-hour cycles of day and night.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Tell time using analog and digital clocks.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Express time of day in relation to one 24-hour cycle.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11" name="Google Shape;211;p43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Google Shape;108;p26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place value within 100 000.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Place value is the basis for the base-10 system.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Place value determines the value of a digit based on its place in a number relative to the ones place. </a:t>
                      </a:r>
                      <a:endParaRPr b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Place value is used to read, write, and compare numbers.</a:t>
                      </a:r>
                      <a:endParaRPr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the place value of each digit in a natural number.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the values of adjacent places.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Determine the value of each digit in a natural number.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Express natural numbers using words and numerals.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Express various compositions of a natural number using place value.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Round natural numbers to various places.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/>
                        <a:t>Compare and order natural numbers. 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/>
                        <a:t>Express the relationship between two numbers using &lt;, &gt; , or = . 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/>
                        <a:t>Count and represent the value of a collection of nickels, dimes, and quarters as cents. 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/>
                        <a:t>Count and represent the value of a collection of loonies, toonies, and bills as dollars. </a:t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/>
                        <a:t>Recognize French and English symbolic representations of monetary values.</a:t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9" name="Google Shape;109;p26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</a:t>
            </a: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" name="Google Shape;216;p44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Statistics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and explain representations of data.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2CC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Representation connects data to a statistical question.  </a:t>
                      </a: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Formulate statistical questions for investigation.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Predict the answer to a statistical question.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17" name="Google Shape;217;p44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2" name="Google Shape;222;p45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Statistics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and explain representations of data.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2CC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Representation expresses data specific to a unique time and place. </a:t>
                      </a:r>
                      <a:endParaRPr b="1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Representation tells a story about data.</a:t>
                      </a: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  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Collect data using digital or non-digital tools and resources.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Represent first-hand and second-hand data in a dot plot or bar graph with one-to-one correspondence.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Describe the story that a representation tells about a collection of data in relation to a statistical question.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Examine First Nations, Métis, or Inuit representations of data.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Consider possible answers to a statistical question based on the data collected.</a:t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23" name="Google Shape;223;p45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14;p27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apply strategies for addition and subtraction within 1000.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Addition and subtraction strategies can be chosen based on the nature of the numbers. Standard algorithms for addition and subtraction may be used for any natural numbers.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strategies for the addition and subtraction of two-digit numbers to strategies for the addition and subtraction of three-digit numbers.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regrouping by place value for addition and subtraction.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Explain the standard algorithms for addition and subtraction of natural numbers.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Add and subtract natural numbers using standard algorithms.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Estimate sums and differences.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Solve problems using addition and subtraction.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15" name="Google Shape;115;p27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</a:t>
            </a: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Google Shape;120;p28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and apply strategies for multiplication and division within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Quantities can be composed and decomposed through multiplication and division.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Compose a product using equal groups of objects.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multiplication to repeated addition.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multiplication to skip counting.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multiplication by 0.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a quotient by partitioning a quantity into equal groups or groups of a certain size, with or without remainders.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Visualize and model products and quotients as arrays.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interpretations of multiplication and division in various contexts.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1" name="Google Shape;121;p28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Google Shape;126;p29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and apply strategies for multiplication and division within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Sharing and grouping situations can be interpreted as multiplication or division. Multiplication and division strategies can be supported by addition and subtraction.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Investigate multiplication and division strategies.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Multiply and divide within 100.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Verify a product or quotient using inverse operations.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Determine a missing quantity in a product or quotient in a variety of ways.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Express multiplication and division symbolically.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Explain the meaning of the remainder in various situations.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Solve problems using multiplication and division in sharing or grouping situations.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7" name="Google Shape;127;p29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" name="Google Shape;132;p30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analyze and apply strategies for multiplication and division within 100.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Multiplication number facts have related division facts.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Examine patterns in multiplication and division, including patterns in multiplication tables and skip counting.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Recognize families of related multiplication and division number facts.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Recall multiplication number facts, with factors to 10, and related division facts.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3" name="Google Shape;133;p30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Google Shape;138;p31"/>
          <p:cNvGraphicFramePr/>
          <p:nvPr/>
        </p:nvGraphicFramePr>
        <p:xfrm>
          <a:off x="227675" y="-132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Number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interpret fractions in relation to one whole.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6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Fractions are numbers between natural numbers. </a:t>
                      </a:r>
                      <a:endParaRPr b="1"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Fractions can represent part-to-whole relationships. </a:t>
                      </a:r>
                      <a:endParaRPr b="1"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A unit fraction describes the size of the equal parts of a fraction. </a:t>
                      </a:r>
                      <a:endParaRPr b="1"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dk1"/>
                          </a:solidFill>
                        </a:rPr>
                        <a:t>The size of the parts and the total number of equal parts in the whole are inversely related.</a:t>
                      </a:r>
                      <a:endParaRPr sz="13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fractions of a whole quantity, length, shape, or object, in various ways, limited to denominators of 12 or less.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Visualize fractions as compositions of a unit fraction.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Identify the numerator and denominator of a fraction in various representations.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Name a given fraction.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Express fractions, including one whole, symbolically, limited to denominators of 12 or less.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fractions to benchmarks of 0,1/2 , and 1.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various representations of the same fraction, limited to denominators of 12 or less.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the same fraction of different-sized wholes.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different fractions of the same whole that have the same denominator.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Compare different fractions of the same whole that have the same numerator and different denominators.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Express the relationship between two fractions of the same whole, using &lt; , &gt;, or =.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Relate a fraction less than one to its position on the number line, limited to denominators of 12 or less. </a:t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9" name="Google Shape;139;p31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Google Shape;144;p32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Algebra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Students illustrate equality with equations.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Two expressions are equal if they represent the same number.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Write equations that represent equality between a number and an expression or between two different expressions of the same number.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45" name="Google Shape;145;p32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" name="Google Shape;150;p33"/>
          <p:cNvGraphicFramePr/>
          <p:nvPr/>
        </p:nvGraphicFramePr>
        <p:xfrm>
          <a:off x="227675" y="96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{4ED9CEF1-8576-4996-BD9F-F5C734C8D529}</a:tableStyleId>
              </a:tblPr>
              <a:tblGrid>
                <a:gridCol w="4344325"/>
                <a:gridCol w="4344325"/>
              </a:tblGrid>
              <a:tr h="5945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Organizing Idea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</a:rPr>
                        <a:t>Algebra</a:t>
                      </a:r>
                      <a:endParaRPr sz="10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Learning Outcome</a:t>
                      </a:r>
                      <a:br>
                        <a:rPr lang="en" sz="1200">
                          <a:solidFill>
                            <a:srgbClr val="999999"/>
                          </a:solidFill>
                        </a:rPr>
                      </a:br>
                      <a:r>
                        <a:rPr lang="en">
                          <a:solidFill>
                            <a:schemeClr val="dk1"/>
                          </a:solidFill>
                        </a:rPr>
                        <a:t>Equations can include unknown values. </a:t>
                      </a:r>
                      <a:endParaRPr b="1" sz="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>
                    <a:solidFill>
                      <a:schemeClr val="accent4"/>
                    </a:solidFill>
                  </a:tcPr>
                </a:tc>
                <a:tc hMerge="1"/>
              </a:tr>
              <a:tr h="3810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Understanding </a:t>
                      </a:r>
                      <a:endParaRPr sz="1200">
                        <a:solidFill>
                          <a:srgbClr val="99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</a:rPr>
                        <a:t>Two expressions are equal if they represent the same number. </a:t>
                      </a:r>
                      <a:endParaRPr sz="1600">
                        <a:solidFill>
                          <a:srgbClr val="999999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999999"/>
                          </a:solidFill>
                        </a:rPr>
                        <a:t>Skills and Procedures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Model equations that include an unknown value, including with a balance.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Determine an unknown value on the left or right side of an equation, limited to equations with one operation. </a:t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</a:rPr>
                        <a:t>Solve problems using equations, limited to equations with one operation.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51" name="Google Shape;151;p33"/>
          <p:cNvSpPr txBox="1"/>
          <p:nvPr/>
        </p:nvSpPr>
        <p:spPr>
          <a:xfrm>
            <a:off x="139025" y="4712550"/>
            <a:ext cx="27525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GRADE THREE- MATH</a:t>
            </a:r>
            <a:endParaRPr sz="1000">
              <a:solidFill>
                <a:srgbClr val="999999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