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5"/>
    <p:sldMasterId id="2147483671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y="5143500" cx="9144000"/>
  <p:notesSz cx="6858000" cy="9144000"/>
  <p:embeddedFontLst>
    <p:embeddedFont>
      <p:font typeface="Architects Daughter"/>
      <p:regular r:id="rId25"/>
    </p:embeddedFont>
    <p:embeddedFont>
      <p:font typeface="Waiting for the Sunrise"/>
      <p:regular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2B7DA42-2FF6-4459-B439-A18CC4FAE566}">
  <a:tblStyle styleId="{A2B7DA42-2FF6-4459-B439-A18CC4FAE56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26" Type="http://schemas.openxmlformats.org/officeDocument/2006/relationships/font" Target="fonts/WaitingfortheSunrise-regular.fntdata"/><Relationship Id="rId25" Type="http://schemas.openxmlformats.org/officeDocument/2006/relationships/font" Target="fonts/ArchitectsDaughter-regular.fntdata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27209f2f33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27209f2f33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Brings focus to the organizing idea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the students need to know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130ceff7500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130ceff7500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In what ways can parts and wholes be related?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One-half can be one of two equal groups or one of two equal pieces.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130ceff7500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130ceff7500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In what ways can shape be characterized?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Familiar two-dimensional shapes include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squares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circles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rectangles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triangles</a:t>
            </a:r>
            <a:r>
              <a:rPr lang="en"/>
              <a:t>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Familiar three-dimensional shapes include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cubes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prisms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cylinders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spheres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pyramids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cones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composite shape is composed of two or more shapes.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line of symmetry indicates the division between the matching halves of a symmetrical shape.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130ceff7500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130ceff7500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In what ways can length provide perspectives of size?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Size may refer to the length of an object, including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height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width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depth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length does not need to be a straight line.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length between any two points in space is called distance.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Familiar contexts of distance include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	distance between objects or people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distance between objects on the land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distance between home and school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distance between towns or cities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30ceff7500_0_1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30ceff7500_0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In what ways can length provide perspectives of size?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Indirect comparison is useful when objects are fixed in place or difficult to move.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Comparisons of size can be described by using words such as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higher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wider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deeper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130ceff7500_0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130ceff7500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What can patterns communicate?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cycle can express repetition of events or experiences.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Cycles include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seasons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day/night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life cycles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calendars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same pattern can be represented with different elements.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pattern core is a sequence of one or more elements that repeats as a unit.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130ceff7500_0_1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130ceff7500_0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time characterize change?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 can be perceived through observable change.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Nations, Métis, and Inuit experience time through sequences and cycles in nature, including cycles of seasons.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Cycles from a calendar include days of the week and months of the year.</a:t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130ceff7500_0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130ceff7500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data be used to answer questions about the world?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 can be collected information. 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130ceff7500_0_1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130ceff7500_0_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data be used to answer questions about the world?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graph is a visual representation of data.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graph can represent data by using objects, pictures, or numbers.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2f04f9084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2f04f9084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quantity be communicated?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numeral is a symbol or group of symbols used to represent a number.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absence of quantity is represented by 0.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30ceff750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30ceff750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quantity be communicated?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Counting can begin at any number.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Counting more than one object at a time is called skip counting.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30ceff7500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130ceff7500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quantity be communicated?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Sharing involves partitioning a quantity into a certain number of groups.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Grouping involves partitioning a quantity into groups of a certain size.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30ceff7500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30ceff7500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quantity be communicated?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Familiar arrangements of small quantities facilitate subitizing.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30ceff7500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30ceff7500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quantity be communicated?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Comparisons of quantity can be described by using words such as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equal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 equal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more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Equality can be modelled using a balance.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equal sign, = , is used to show equality between two quantities.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unequal sign, ≠, is used to show that two quantities are not equal.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30ceff7500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130ceff7500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addition and subtraction provide perspectives of number?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Quantities can be composed or decomposed to model a change in quantity.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Addition can be applied in various contexts, including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combining parts to find the whole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increasing an existing quantity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Subtraction can be applied in various contexts, including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comparing two quantities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taking away one quantity from another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finding a part of a whole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Addition and subtraction can be modelled using a balance.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30ceff7500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130ceff7500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addition and subtraction provide perspectives of number?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Strategies are meaningful steps taken to solve problems.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Addition and subtraction strategies include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counting on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counting back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decomposition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compensation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making tens</a:t>
            </a:r>
            <a:r>
              <a:rPr lang="en"/>
              <a:t>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Sums and differences can be expressed symbolically using the addition sign, + , the subtraction sign, - , and the equal sign, =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order in which two quantities are added does not affect the sum (commutative property).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order in which two quantities are subtracted affects the difference.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Addition of 0 to any number, or subtraction of 0 from any number, results in the same number (zero property).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missing quantity in a sum or difference can be represented in different ways, including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	a + b = □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	a + □ = c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	□ + b = c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	e − f = □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	e − □ = g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	□ − f = g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30ceff7500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30ceff7500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addition and subtraction provide perspectives of number?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Addition and subtraction number facts represent part-part-whole relationships.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Fact families are groups of related addition and subtraction number facts.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/>
        </p:nvSpPr>
        <p:spPr>
          <a:xfrm>
            <a:off x="6618475" y="4703625"/>
            <a:ext cx="24678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accent3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UPDATED APRIL 2022</a:t>
            </a:r>
            <a:endParaRPr sz="900">
              <a:solidFill>
                <a:schemeClr val="accent3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" name="Google Shape;99;p25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{A2B7DA42-2FF6-4459-B439-A18CC4FAE566}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Book Chapters of the Subject Area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What students are required to know, understand, and able to do BY THE END OF THE GRADE. </a:t>
                      </a:r>
                      <a:r>
                        <a:rPr b="1" lang="en">
                          <a:solidFill>
                            <a:schemeClr val="dk1"/>
                          </a:solidFill>
                        </a:rPr>
                        <a:t>Must be assessed and reported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Gives significance to knowledge statements</a:t>
                      </a:r>
                      <a:endParaRPr sz="18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What students need to be able to do to show understanding of learning outcome.</a:t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00" name="Google Shape;100;p25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LEVEL - SUBJECT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sp>
        <p:nvSpPr>
          <p:cNvPr id="101" name="Google Shape;101;p25"/>
          <p:cNvSpPr txBox="1"/>
          <p:nvPr/>
        </p:nvSpPr>
        <p:spPr>
          <a:xfrm>
            <a:off x="4703850" y="2321475"/>
            <a:ext cx="4344300" cy="2724300"/>
          </a:xfrm>
          <a:prstGeom prst="rect">
            <a:avLst/>
          </a:prstGeom>
          <a:solidFill>
            <a:srgbClr val="EEEEEE"/>
          </a:solidFill>
          <a:ln cap="flat" cmpd="sng" w="28575">
            <a:solidFill>
              <a:srgbClr val="00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PRINTING TIP</a:t>
            </a:r>
            <a:br>
              <a:rPr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</a:br>
            <a:r>
              <a:rPr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Download slides as a PDF. Print your PDF with ‘4 pages per sheet’ and you will get </a:t>
            </a:r>
            <a:r>
              <a:rPr b="1"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‘cue card’ sized</a:t>
            </a:r>
            <a:r>
              <a:rPr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 slides that you can manipulate and use for your planning.</a:t>
            </a:r>
            <a:endParaRPr sz="1500">
              <a:latin typeface="Waiting for the Sunrise"/>
              <a:ea typeface="Waiting for the Sunrise"/>
              <a:cs typeface="Waiting for the Sunrise"/>
              <a:sym typeface="Waiting for the Sunris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Waiting for the Sunrise"/>
              <a:ea typeface="Waiting for the Sunrise"/>
              <a:cs typeface="Waiting for the Sunrise"/>
              <a:sym typeface="Waiting for the Sunris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Want the speaker notes (i.e. GQ and Knowledge) too? </a:t>
            </a:r>
            <a:br>
              <a:rPr b="1"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</a:br>
            <a:r>
              <a:rPr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In the ‘Print Settings and Preview’ select “Slide with Notes’ and save download as a PDF. Print your PDF with 2 pages per sheet and you can fold the bottom half back so the slide is visible from the front and the notes on the back. </a:t>
            </a:r>
            <a:endParaRPr sz="1500">
              <a:latin typeface="Waiting for the Sunrise"/>
              <a:ea typeface="Waiting for the Sunrise"/>
              <a:cs typeface="Waiting for the Sunrise"/>
              <a:sym typeface="Waiting for the Sunrise"/>
            </a:endParaRPr>
          </a:p>
        </p:txBody>
      </p:sp>
      <p:pic>
        <p:nvPicPr>
          <p:cNvPr id="102" name="Google Shape;102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14500" y="4082822"/>
            <a:ext cx="1342125" cy="469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87823" y="3353142"/>
            <a:ext cx="1192601" cy="6607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6" name="Google Shape;156;p34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{A2B7DA42-2FF6-4459-B439-A18CC4FAE566}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examine one-half as a part-whole relationship.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In a quantity partitioned into two equal groups, each group represents one-half of the whole quantity. </a:t>
                      </a:r>
                      <a:endParaRPr b="1"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In a shape or object partitioned into two identical pieces, each piece represents one-half of the whole.</a:t>
                      </a:r>
                      <a:endParaRPr sz="18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Identify one-half in familiar situations.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Partition an even set of objects into two equal groups, limited to sets of 10 or less.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Partition a shape or object into two equal pieces.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one of two equal groups or pieces as one-half.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Verify that the two halves of one whole group, shape, or object are the same size.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57" name="Google Shape;157;p34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ONE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2" name="Google Shape;162;p35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{A2B7DA42-2FF6-4459-B439-A18CC4FAE566}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Geometry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interpret shape in two and three dimensions.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D9D2E9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A shape can be modelled in various sizes and orientations. </a:t>
                      </a:r>
                      <a:endParaRPr b="1"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A shape is symmetrical if it can be decomposed into matching halves.</a:t>
                      </a:r>
                      <a:endParaRPr sz="18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Identify familiar shapes in various sizes and orientations.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Model two-dimensional shapes.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Sort shapes according to one attribute and describe the sorting rule.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Compose and decompose two- or three-dimensional composite shapes.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Identify familiar shapes within two- or three-dimensional composite shapes.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Investigate symmetry of two-dimensional shapes by folding and matching.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63" name="Google Shape;163;p35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ONE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" name="Google Shape;168;p36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{A2B7DA42-2FF6-4459-B439-A18CC4FAE566}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Measurement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interpret shape in two and three dimensions.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E6B8AF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Length is a measurable attribute that describes the amount of fixed space between the end points of an object. </a:t>
                      </a:r>
                      <a:endParaRPr b="1"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Length remains the same if an object is repositioned but may be named differently.</a:t>
                      </a:r>
                      <a:endParaRPr sz="18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Recognize the height, width, or depth of an object as lengths in various orientations.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Compare and order objects according to length.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distance in familiar contexts.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69" name="Google Shape;169;p36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ONE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" name="Google Shape;174;p37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{A2B7DA42-2FF6-4459-B439-A18CC4FAE566}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Measurement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interpret shape in two and three dimensions.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E6B8AF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The size of two objects can be compared indirectly with a third object. </a:t>
                      </a:r>
                      <a:endParaRPr sz="18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Compare the length, area, or capacity of two objects directly or indirectly using a third object.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Order objects according to length, area, or capacity.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75" name="Google Shape;175;p37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ONE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0" name="Google Shape;180;p38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{A2B7DA42-2FF6-4459-B439-A18CC4FAE566}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Patterns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examine patterns in cycles.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A pattern that appears to repeat may not repeat in the same way forever. </a:t>
                      </a:r>
                      <a:endParaRPr b="1"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A cycle is a repeating pattern that repeats in the same way forever.</a:t>
                      </a:r>
                      <a:endParaRPr sz="18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Recognize cycles encountered in daily routines and nature.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Investigate cycles found in nature that inform First Nations, Métis, or Inuit practices.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Identify the pattern core, up to four elements, in a cycle.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Identify a missing element in a repeating pattern or cycle.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change and constancy in repeating patterns and cycles.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Create different representations of the same repeating pattern or cycle, limited to a pattern core of up to four elements.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Extend a sequence of elements in various ways to create repeating patterns.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81" name="Google Shape;181;p38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ONE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6" name="Google Shape;186;p39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{A2B7DA42-2FF6-4459-B439-A18CC4FAE566}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Time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explain time in relation to cycles.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D9EAD3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Time is an experience of change. </a:t>
                      </a:r>
                      <a:endParaRPr b="1"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Time can be perceived as a cycle.</a:t>
                      </a:r>
                      <a:endParaRPr sz="18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cycles of time encountered in daily routines and nature.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observable changes that indicate a cycle of time.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Relate cycles of seasons to First Nations, Métis, or Inuit practices.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Identify cycles from a calendar.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87" name="Google Shape;187;p39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ONE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2" name="Google Shape;192;p40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{A2B7DA42-2FF6-4459-B439-A18CC4FAE566}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Statistics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investigate and represent data.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FFF2CC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Data can be answers to questions. </a:t>
                      </a:r>
                      <a:endParaRPr sz="18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Share wonderings about people, things, events, or experiences.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Gather data by sharing answers to questions.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93" name="Google Shape;193;p40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ONE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8" name="Google Shape;198;p41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{A2B7DA42-2FF6-4459-B439-A18CC4FAE566}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Statistics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investigate and represent data.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FFF2CC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Data can be represented in a graph. </a:t>
                      </a:r>
                      <a:endParaRPr sz="18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Collaborate to construct a concrete graph using data collected in the learning environment.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Create a pictograph from a concrete graph.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99" name="Google Shape;199;p41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ONE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" name="Google Shape;108;p26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{A2B7DA42-2FF6-4459-B439-A18CC4FAE566}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interpret and explain quantity to 100.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Quantity is expressed in words and numerals based on patterns. </a:t>
                      </a:r>
                      <a:endParaRPr b="1"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Quantity in the world is represented in multiple ways.</a:t>
                      </a:r>
                      <a:endParaRPr sz="18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Represent quantities using words, numerals, objects, or pictures.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Identify a quantity of 0 in familiar situations.</a:t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09" name="Google Shape;109;p26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ONE </a:t>
            </a: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4" name="Google Shape;114;p27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{A2B7DA42-2FF6-4459-B439-A18CC4FAE566}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interpret and explain quantity to 100.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Each number counted includes all previous numbers (counting principle: hierarchical inclusion). </a:t>
                      </a:r>
                      <a:endParaRPr b="1"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A quantity can be determined by counting more than one object in a set at a time.</a:t>
                      </a:r>
                      <a:endParaRPr sz="18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Count within 100, forward by 1s, starting at any number, according to the counting principles.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Count backward from 20 to 0 by 1s.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Skip count to 100, forward by 5s and 10s, starting at 0.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Skip count to 20, forward by 2s, starting at 0.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15" name="Google Shape;115;p27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ONE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0" name="Google Shape;120;p28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{A2B7DA42-2FF6-4459-B439-A18CC4FAE566}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interpret and explain quantity to 100.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Quantity can be partitioned by sharing or grouping. </a:t>
                      </a:r>
                      <a:endParaRPr sz="18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Partition a set of objects by sharing and grouping.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Demonstrate conservation of number when sharing or grouping.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21" name="Google Shape;121;p28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ONE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6" name="Google Shape;126;p29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{A2B7DA42-2FF6-4459-B439-A18CC4FAE566}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interpret and explain quantity to 100.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A quantity can be perceived as the composition of smaller quantities. </a:t>
                      </a:r>
                      <a:endParaRPr sz="18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Recognize quantities to 10.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27" name="Google Shape;127;p29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ONE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2" name="Google Shape;132;p30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{A2B7DA42-2FF6-4459-B439-A18CC4FAE566}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interpret and explain quantity to 100.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Two quantities are equal when there is the same number of objects in both sets. </a:t>
                      </a:r>
                      <a:endParaRPr b="1"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Equality is a balance between two quantities.</a:t>
                      </a:r>
                      <a:endParaRPr sz="18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Investigate equal and unequal quantities, including using a balance model.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Identify numbers that are one more, two more, one less, and two less than a given number.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Represent a quantity relative to another, including symbolically.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33" name="Google Shape;133;p30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ONE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Google Shape;138;p31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{A2B7DA42-2FF6-4459-B439-A18CC4FAE566}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examine addition and subtraction within 20.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Addition and subtraction are processes that describe the composition and decomposition of quantity.</a:t>
                      </a:r>
                      <a:endParaRPr sz="18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Visualize quantities between 10 and 20 as compositions of 10 and another quantity.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Model addition and subtraction within 20 in various ways, including with a balance.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Relate addition and subtraction to various contexts involving composition or decomposition of quantity.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39" name="Google Shape;139;p31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ONE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" name="Google Shape;144;p32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{A2B7DA42-2FF6-4459-B439-A18CC4FAE566}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examine addition and subtraction within 20.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Addition and subtraction are opposite (inverse) mathematical operations. </a:t>
                      </a:r>
                      <a:endParaRPr sz="18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Investigate addition and subtraction strategies.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Add and subtract within 20.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Check differences and sums using inverse operations.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Determine a missing quantity in a sum or difference, within 20, in a variety of ways.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Express addition and subtraction symbolically.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Solve problems using addition and subtraction.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45" name="Google Shape;145;p32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ONE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0" name="Google Shape;150;p33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{A2B7DA42-2FF6-4459-B439-A18CC4FAE566}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examine addition and subtraction within 20.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Addition number facts have related subtraction number facts. </a:t>
                      </a:r>
                      <a:endParaRPr sz="18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Identify patterns in addition and subtraction, including patterns in addition tables.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Recognize families of related addition and subtraction number facts.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Recall addition number facts, with addends to 10, and related subtraction number facts.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51" name="Google Shape;151;p33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ONE 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