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Economica"/>
      <p:regular r:id="rId46"/>
      <p:bold r:id="rId47"/>
      <p:italic r:id="rId48"/>
      <p:boldItalic r:id="rId49"/>
    </p:embeddedFont>
    <p:embeddedFont>
      <p:font typeface="Lato"/>
      <p:regular r:id="rId50"/>
      <p:bold r:id="rId51"/>
      <p:italic r:id="rId52"/>
      <p:boldItalic r:id="rId53"/>
    </p:embeddedFont>
    <p:embeddedFont>
      <p:font typeface="Poppins"/>
      <p:regular r:id="rId54"/>
      <p:bold r:id="rId55"/>
      <p:italic r:id="rId56"/>
      <p:boldItalic r:id="rId57"/>
    </p:embeddedFont>
    <p:embeddedFont>
      <p:font typeface="Lato Light"/>
      <p:regular r:id="rId58"/>
      <p:bold r:id="rId59"/>
      <p:italic r:id="rId60"/>
      <p:boldItalic r:id="rId61"/>
    </p:embeddedFont>
    <p:embeddedFont>
      <p:font typeface="Didact Gothic"/>
      <p:regular r:id="rId62"/>
    </p:embeddedFont>
    <p:embeddedFont>
      <p:font typeface="Pontano Sans"/>
      <p:regular r:id="rId63"/>
      <p:bold r:id="rId64"/>
    </p:embeddedFont>
    <p:embeddedFont>
      <p:font typeface="Annie Use Your Telescope"/>
      <p:regular r:id="rId65"/>
    </p:embeddedFont>
    <p:embeddedFont>
      <p:font typeface="Dancing Script Medium"/>
      <p:regular r:id="rId66"/>
      <p:bold r:id="rId67"/>
    </p:embeddedFont>
    <p:embeddedFont>
      <p:font typeface="Special Elite"/>
      <p:regular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2D138A-0D28-4BAA-85D0-DD73E5408F2F}">
  <a:tblStyle styleId="{AD2D138A-0D28-4BAA-85D0-DD73E5408F2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Economica-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Economica-italic.fntdata"/><Relationship Id="rId47" Type="http://schemas.openxmlformats.org/officeDocument/2006/relationships/font" Target="fonts/Economica-bold.fntdata"/><Relationship Id="rId49" Type="http://schemas.openxmlformats.org/officeDocument/2006/relationships/font" Target="fonts/Economica-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DidactGothic-regular.fntdata"/><Relationship Id="rId61" Type="http://schemas.openxmlformats.org/officeDocument/2006/relationships/font" Target="fonts/LatoLight-boldItalic.fntdata"/><Relationship Id="rId20" Type="http://schemas.openxmlformats.org/officeDocument/2006/relationships/slide" Target="slides/slide14.xml"/><Relationship Id="rId64" Type="http://schemas.openxmlformats.org/officeDocument/2006/relationships/font" Target="fonts/PontanoSans-bold.fntdata"/><Relationship Id="rId63" Type="http://schemas.openxmlformats.org/officeDocument/2006/relationships/font" Target="fonts/PontanoSans-regular.fntdata"/><Relationship Id="rId22" Type="http://schemas.openxmlformats.org/officeDocument/2006/relationships/slide" Target="slides/slide16.xml"/><Relationship Id="rId66" Type="http://schemas.openxmlformats.org/officeDocument/2006/relationships/font" Target="fonts/DancingScriptMedium-regular.fntdata"/><Relationship Id="rId21" Type="http://schemas.openxmlformats.org/officeDocument/2006/relationships/slide" Target="slides/slide15.xml"/><Relationship Id="rId65" Type="http://schemas.openxmlformats.org/officeDocument/2006/relationships/font" Target="fonts/AnnieUseYourTelescope-regular.fntdata"/><Relationship Id="rId24" Type="http://schemas.openxmlformats.org/officeDocument/2006/relationships/slide" Target="slides/slide18.xml"/><Relationship Id="rId68" Type="http://schemas.openxmlformats.org/officeDocument/2006/relationships/font" Target="fonts/SpecialElite-regular.fntdata"/><Relationship Id="rId23" Type="http://schemas.openxmlformats.org/officeDocument/2006/relationships/slide" Target="slides/slide17.xml"/><Relationship Id="rId67" Type="http://schemas.openxmlformats.org/officeDocument/2006/relationships/font" Target="fonts/DancingScriptMedium-bold.fntdata"/><Relationship Id="rId60" Type="http://schemas.openxmlformats.org/officeDocument/2006/relationships/font" Target="fonts/LatoLight-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5.xml"/><Relationship Id="rId55" Type="http://schemas.openxmlformats.org/officeDocument/2006/relationships/font" Target="fonts/Poppins-bold.fntdata"/><Relationship Id="rId10" Type="http://schemas.openxmlformats.org/officeDocument/2006/relationships/slide" Target="slides/slide4.xml"/><Relationship Id="rId54" Type="http://schemas.openxmlformats.org/officeDocument/2006/relationships/font" Target="fonts/Poppins-regular.fntdata"/><Relationship Id="rId13" Type="http://schemas.openxmlformats.org/officeDocument/2006/relationships/slide" Target="slides/slide7.xml"/><Relationship Id="rId57" Type="http://schemas.openxmlformats.org/officeDocument/2006/relationships/font" Target="fonts/Poppins-boldItalic.fntdata"/><Relationship Id="rId12" Type="http://schemas.openxmlformats.org/officeDocument/2006/relationships/slide" Target="slides/slide6.xml"/><Relationship Id="rId56" Type="http://schemas.openxmlformats.org/officeDocument/2006/relationships/font" Target="fonts/Poppins-italic.fntdata"/><Relationship Id="rId15" Type="http://schemas.openxmlformats.org/officeDocument/2006/relationships/slide" Target="slides/slide9.xml"/><Relationship Id="rId59" Type="http://schemas.openxmlformats.org/officeDocument/2006/relationships/font" Target="fonts/LatoLight-bold.fntdata"/><Relationship Id="rId14" Type="http://schemas.openxmlformats.org/officeDocument/2006/relationships/slide" Target="slides/slide8.xml"/><Relationship Id="rId58" Type="http://schemas.openxmlformats.org/officeDocument/2006/relationships/font" Target="fonts/LatoLigh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sharonp?utm_source=unsplash&amp;utm_medium=referral&amp;utm_content=creditCopyText" TargetMode="External"/><Relationship Id="rId3" Type="http://schemas.openxmlformats.org/officeDocument/2006/relationships/hyperlink" Target="https://unsplash.com/@sharonp?utm_source=unsplash&amp;utm_medium=referral&amp;utm_content=creditCopyText" TargetMode="External"/><Relationship Id="rId4" Type="http://schemas.openxmlformats.org/officeDocument/2006/relationships/hyperlink" Target="https://unsplash.com/s/photos/colour?utm_source=unsplash&amp;utm_medium=referral&amp;utm_content=creditCopyText" TargetMode="External"/><Relationship Id="rId5" Type="http://schemas.openxmlformats.org/officeDocument/2006/relationships/hyperlink" Target="https://unsplash.com/s/photos/colour?utm_source=unsplash&amp;utm_medium=referral&amp;utm_content=creditCopyText" TargetMode="External"/><Relationship Id="rId6" Type="http://schemas.openxmlformats.org/officeDocument/2006/relationships/hyperlink" Target="https://bit.ly/K1scienc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urriculum.learnalberta.ca/curriculum/en/s/sci"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melissaaskew?utm_source=unsplash&amp;utm_medium=referral&amp;utm_content=creditCopyText" TargetMode="External"/><Relationship Id="rId3" Type="http://schemas.openxmlformats.org/officeDocument/2006/relationships/hyperlink" Target="https://unsplash.com/@melissaaskew?utm_source=unsplash&amp;utm_medium=referral&amp;utm_content=creditCopyText" TargetMode="External"/><Relationship Id="rId4" Type="http://schemas.openxmlformats.org/officeDocument/2006/relationships/hyperlink" Target="https://unsplash.com/s/photos/children-nature?utm_source=unsplash&amp;utm_medium=referral&amp;utm_content=creditCopyText" TargetMode="External"/><Relationship Id="rId5" Type="http://schemas.openxmlformats.org/officeDocument/2006/relationships/hyperlink" Target="https://unsplash.com/s/photos/children-nature?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rainer042?utm_source=unsplash&amp;utm_medium=referral&amp;utm_content=creditCopyText" TargetMode="External"/><Relationship Id="rId3" Type="http://schemas.openxmlformats.org/officeDocument/2006/relationships/hyperlink" Target="https://unsplash.com/@rainer042?utm_source=unsplash&amp;utm_medium=referral&amp;utm_content=creditCopyText" TargetMode="External"/><Relationship Id="rId4" Type="http://schemas.openxmlformats.org/officeDocument/2006/relationships/hyperlink" Target="https://unsplash.com/s/photos/erosion?utm_source=unsplash&amp;utm_medium=referral&amp;utm_content=creditCopyText" TargetMode="External"/><Relationship Id="rId5" Type="http://schemas.openxmlformats.org/officeDocument/2006/relationships/hyperlink" Target="https://unsplash.com/s/photos/erosion?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pafuxu?utm_source=unsplash&amp;utm_medium=referral&amp;utm_content=creditCopyText" TargetMode="External"/><Relationship Id="rId3" Type="http://schemas.openxmlformats.org/officeDocument/2006/relationships/hyperlink" Target="https://unsplash.com/@pafuxu?utm_source=unsplash&amp;utm_medium=referral&amp;utm_content=creditCopyText" TargetMode="External"/><Relationship Id="rId4" Type="http://schemas.openxmlformats.org/officeDocument/2006/relationships/hyperlink" Target="https://unsplash.com/s/photos/pollution?utm_source=unsplash&amp;utm_medium=referral&amp;utm_content=creditCopyText" TargetMode="External"/><Relationship Id="rId5" Type="http://schemas.openxmlformats.org/officeDocument/2006/relationships/hyperlink" Target="https://unsplash.com/s/photos/pollution?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brennan_marttinez?utm_source=unsplash&amp;utm_medium=referral&amp;utm_content=creditCopyText" TargetMode="External"/><Relationship Id="rId3" Type="http://schemas.openxmlformats.org/officeDocument/2006/relationships/hyperlink" Target="https://unsplash.com/@brennan_marttinez?utm_source=unsplash&amp;utm_medium=referral&amp;utm_content=creditCopyText" TargetMode="External"/><Relationship Id="rId4" Type="http://schemas.openxmlformats.org/officeDocument/2006/relationships/hyperlink" Target="https://unsplash.com/s/photos/kid-explorer?utm_source=unsplash&amp;utm_medium=referral&amp;utm_content=creditCopyText" TargetMode="External"/><Relationship Id="rId5" Type="http://schemas.openxmlformats.org/officeDocument/2006/relationships/hyperlink" Target="https://unsplash.com/s/photos/kid-explorer?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ukXhbIYh4OY&amp;t=6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finleydesign?utm_source=unsplash&amp;utm_medium=referral&amp;utm_content=creditCopyText" TargetMode="External"/><Relationship Id="rId3" Type="http://schemas.openxmlformats.org/officeDocument/2006/relationships/hyperlink" Target="https://unsplash.com/@finleydesign?utm_source=unsplash&amp;utm_medium=referral&amp;utm_content=creditCopyText" TargetMode="External"/><Relationship Id="rId4" Type="http://schemas.openxmlformats.org/officeDocument/2006/relationships/hyperlink" Target="https://unsplash.com/s/photos/help?utm_source=unsplash&amp;utm_medium=referral&amp;utm_content=creditCopyText" TargetMode="External"/><Relationship Id="rId5" Type="http://schemas.openxmlformats.org/officeDocument/2006/relationships/hyperlink" Target="https://unsplash.com/s/photos/help?utm_source=unsplash&amp;utm_medium=referral&amp;utm_content=creditCopyText"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qldmuseum/status/1310021355686031360"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urriculum.learnalberta.ca/curriculum/en/s/sci"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81bbf85a47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81bbf85a47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Sharon Pittaway</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 to slides: </a:t>
            </a:r>
            <a:r>
              <a:rPr lang="en" u="sng">
                <a:solidFill>
                  <a:schemeClr val="hlink"/>
                </a:solidFill>
                <a:hlinkClick r:id="rId6"/>
              </a:rPr>
              <a:t>https://bit.ly/K1science</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12ca1c3ac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12ca1c3ac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https://curriculum.learnalberta.ca/curriculum/en/s/sci</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28dca6f91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28dca6f91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28dca6f91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28dca6f91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28dca6f91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28dca6f91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Pontano Sans"/>
                <a:ea typeface="Pontano Sans"/>
                <a:cs typeface="Pontano Sans"/>
                <a:sym typeface="Pontano Sans"/>
              </a:rPr>
              <a:t>Organizing ideas are like the chapter titles of a book.</a:t>
            </a:r>
            <a:endParaRPr sz="1200">
              <a:latin typeface="Pontano Sans"/>
              <a:ea typeface="Pontano Sans"/>
              <a:cs typeface="Pontano Sans"/>
              <a:sym typeface="Pontano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28dca6f91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28dca6f91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28dca6f918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28dca6f918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28dca6f918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28dca6f918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ontano Sans"/>
                <a:ea typeface="Pontano Sans"/>
                <a:cs typeface="Pontano Sans"/>
                <a:sym typeface="Pontano Sans"/>
              </a:rPr>
              <a:t>GQ’s set the direction for the learning that follows and focuses learning.</a:t>
            </a:r>
            <a:endParaRPr sz="1200">
              <a:latin typeface="Pontano Sans"/>
              <a:ea typeface="Pontano Sans"/>
              <a:cs typeface="Pontano Sans"/>
              <a:sym typeface="Pontano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3c67b91f2f_0_2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3c67b91f2f_0_2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28dca6f918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28dca6f918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
              </a:spcBef>
              <a:spcAft>
                <a:spcPts val="0"/>
              </a:spcAft>
              <a:buNone/>
            </a:pPr>
            <a:r>
              <a:rPr lang="en" sz="1200">
                <a:solidFill>
                  <a:schemeClr val="dk1"/>
                </a:solidFill>
                <a:latin typeface="Pontano Sans"/>
                <a:ea typeface="Pontano Sans"/>
                <a:cs typeface="Pontano Sans"/>
                <a:sym typeface="Pontano Sans"/>
              </a:rPr>
              <a:t>LO’s are assessed using the KUSPs. Content in the KUSPs define the LO and describes what students should know and be able to do.  Teachers define the HOW of covering the content.</a:t>
            </a:r>
            <a:endParaRPr sz="1200">
              <a:solidFill>
                <a:schemeClr val="dk1"/>
              </a:solidFill>
              <a:latin typeface="Pontano Sans"/>
              <a:ea typeface="Pontano Sans"/>
              <a:cs typeface="Pontano Sans"/>
              <a:sym typeface="Pontano Sans"/>
            </a:endParaRPr>
          </a:p>
          <a:p>
            <a:pPr indent="0" lvl="0" marL="0" rtl="0" algn="l">
              <a:lnSpc>
                <a:spcPct val="115000"/>
              </a:lnSpc>
              <a:spcBef>
                <a:spcPts val="100"/>
              </a:spcBef>
              <a:spcAft>
                <a:spcPts val="0"/>
              </a:spcAft>
              <a:buClr>
                <a:schemeClr val="dk1"/>
              </a:buClr>
              <a:buSzPts val="1100"/>
              <a:buFont typeface="Arial"/>
              <a:buNone/>
            </a:pPr>
            <a:r>
              <a:t/>
            </a:r>
            <a:endParaRPr b="1"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28dca6f918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28dca6f918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28dca6f918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28dca6f918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050">
                <a:solidFill>
                  <a:srgbClr val="040C28"/>
                </a:solidFill>
              </a:rPr>
              <a:t>We acknowledge the many First Nations, Métis and Inuit who have lived in and cared for these lands for generations</a:t>
            </a:r>
            <a:r>
              <a:rPr lang="en" sz="1050">
                <a:solidFill>
                  <a:srgbClr val="202124"/>
                </a:solidFill>
              </a:rPr>
              <a:t>. </a:t>
            </a:r>
            <a:endParaRPr sz="1050">
              <a:solidFill>
                <a:srgbClr val="202124"/>
              </a:solidFill>
            </a:endParaRPr>
          </a:p>
          <a:p>
            <a:pPr indent="0" lvl="0" marL="0" rtl="0" algn="l">
              <a:spcBef>
                <a:spcPts val="0"/>
              </a:spcBef>
              <a:spcAft>
                <a:spcPts val="0"/>
              </a:spcAft>
              <a:buClr>
                <a:schemeClr val="dk1"/>
              </a:buClr>
              <a:buSzPts val="1100"/>
              <a:buFont typeface="Arial"/>
              <a:buNone/>
            </a:pPr>
            <a:r>
              <a:rPr lang="en" sz="1050">
                <a:solidFill>
                  <a:srgbClr val="202124"/>
                </a:solidFill>
              </a:rPr>
              <a:t>We are grateful for the traditional Knowledge Keepers and Elders who are still with us today and those who have gone before us.</a:t>
            </a:r>
            <a:endParaRPr sz="1050">
              <a:solidFill>
                <a:srgbClr val="202124"/>
              </a:solidFill>
            </a:endParaRPr>
          </a:p>
          <a:p>
            <a:pPr indent="0" lvl="0" marL="0" rtl="0" algn="l">
              <a:spcBef>
                <a:spcPts val="0"/>
              </a:spcBef>
              <a:spcAft>
                <a:spcPts val="0"/>
              </a:spcAft>
              <a:buClr>
                <a:schemeClr val="dk1"/>
              </a:buClr>
              <a:buSzPts val="1100"/>
              <a:buFont typeface="Arial"/>
              <a:buNone/>
            </a:pPr>
            <a:r>
              <a:t/>
            </a:r>
            <a:endParaRPr sz="1650">
              <a:solidFill>
                <a:srgbClr val="202124"/>
              </a:solidFill>
              <a:highlight>
                <a:schemeClr val="lt1"/>
              </a:highlight>
            </a:endParaRPr>
          </a:p>
          <a:p>
            <a:pPr indent="0" lvl="0" marL="0" rtl="0" algn="l">
              <a:spcBef>
                <a:spcPts val="0"/>
              </a:spcBef>
              <a:spcAft>
                <a:spcPts val="0"/>
              </a:spcAft>
              <a:buClr>
                <a:schemeClr val="dk1"/>
              </a:buClr>
              <a:buSzPts val="1100"/>
              <a:buFont typeface="Arial"/>
              <a:buNone/>
            </a:pPr>
            <a:r>
              <a:t/>
            </a:r>
            <a:endParaRPr sz="1650">
              <a:solidFill>
                <a:srgbClr val="202124"/>
              </a:solidFill>
              <a:highlight>
                <a:schemeClr val="lt1"/>
              </a:highlight>
            </a:endParaRPr>
          </a:p>
          <a:p>
            <a:pPr indent="0" lvl="0" marL="0" marR="0" rtl="0" algn="l">
              <a:spcBef>
                <a:spcPts val="0"/>
              </a:spcBef>
              <a:spcAft>
                <a:spcPts val="0"/>
              </a:spcAft>
              <a:buNone/>
            </a:pPr>
            <a:r>
              <a:t/>
            </a:r>
            <a:endParaRPr>
              <a:solidFill>
                <a:schemeClr val="dk1"/>
              </a:solidFill>
            </a:endParaRPr>
          </a:p>
          <a:p>
            <a:pPr indent="0" lvl="0" marL="0" marR="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Melissa Askew</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51" name="Google Shape;151;g228dca6f918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3c67b91f2f_0_2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3c67b91f2f_0_2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2120674c1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2120674c1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2120674c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2120674c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2120674c1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2120674c1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3c67b91f2f_0_2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3c67b91f2f_0_2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Angkor wat, </a:t>
            </a:r>
            <a:r>
              <a:rPr lang="en"/>
              <a:t>Cambodia</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3c67b91f2f_0_2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3c67b91f2f_0_2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3c67b91f2f_0_2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3c67b91f2f_0_2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Rainer Krienke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3c67b91f2f_0_2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3c67b91f2f_0_2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Kouji Tsuru</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2120674c13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2120674c13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your arrow, labels and then justify!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3c67b91f2f_0_2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3c67b91f2f_0_2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You are an explorer source: How to be an explorer of the world: Portable Life Museum by Keri Smith</a:t>
            </a:r>
            <a:endParaRPr>
              <a:solidFill>
                <a:schemeClr val="dk1"/>
              </a:solidFill>
            </a:endParaRPr>
          </a:p>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Brennan Martinez</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28dca6f918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28dca6f918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3c67b91f2f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3c67b91f2f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to video:  </a:t>
            </a:r>
            <a:r>
              <a:rPr lang="en" u="sng">
                <a:solidFill>
                  <a:schemeClr val="hlink"/>
                </a:solidFill>
                <a:hlinkClick r:id="rId2"/>
              </a:rPr>
              <a:t>https://www.youtube.com/watch?v=ukXhbIYh4OY&amp;t=6s</a:t>
            </a: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329c1d02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329c1d02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3c67b91f2f_0_2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3c67b91f2f_0_2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3c67b91f2f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3c67b91f2f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3c67b91f2f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3c67b91f2f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28dca6f918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28dca6f918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3c67b91f2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3c67b91f2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3c67b91f2f_0_2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3c67b91f2f_0_2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Neil Thomas</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3c67b91f2f_0_2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3c67b91f2f_0_2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1d9ed25ee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1d9ed25ee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3c67b91f2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3c67b91f2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3c67b91f2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3c67b91f2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3c67b91f2f_0_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3c67b91f2f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Cheryl - looking at art, objects, etc.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28dca6f91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28dca6f91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https://twitter.com/qldmuseum/status/1310021355686031360</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28dca6f91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28dca6f91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science? </a:t>
            </a:r>
            <a:r>
              <a:rPr lang="en" u="sng">
                <a:solidFill>
                  <a:schemeClr val="hlink"/>
                </a:solidFill>
                <a:hlinkClick r:id="rId2"/>
              </a:rPr>
              <a:t>https://curriculum.learnalberta.ca/curriculum/en/s/sci</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3c67b91f2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3c67b91f2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C Brand 1 1">
  <p:cSld name="TITLE_1_1">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30455B"/>
              </a:buClr>
              <a:buSzPts val="5200"/>
              <a:buNone/>
              <a:defRPr sz="5200">
                <a:solidFill>
                  <a:srgbClr val="30455B"/>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 name="Google Shape;52;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009BA7"/>
              </a:buClr>
              <a:buSzPts val="2800"/>
              <a:buNone/>
              <a:defRPr sz="2800">
                <a:solidFill>
                  <a:srgbClr val="009BA7"/>
                </a:solidFill>
              </a:defRPr>
            </a:lvl1pPr>
            <a:lvl2pPr lvl="1" rtl="0" algn="ctr">
              <a:lnSpc>
                <a:spcPct val="100000"/>
              </a:lnSpc>
              <a:spcBef>
                <a:spcPts val="0"/>
              </a:spcBef>
              <a:spcAft>
                <a:spcPts val="0"/>
              </a:spcAft>
              <a:buClr>
                <a:srgbClr val="009BA7"/>
              </a:buClr>
              <a:buSzPts val="2800"/>
              <a:buNone/>
              <a:defRPr sz="2800">
                <a:solidFill>
                  <a:srgbClr val="009BA7"/>
                </a:solidFill>
              </a:defRPr>
            </a:lvl2pPr>
            <a:lvl3pPr lvl="2" rtl="0" algn="ctr">
              <a:lnSpc>
                <a:spcPct val="100000"/>
              </a:lnSpc>
              <a:spcBef>
                <a:spcPts val="0"/>
              </a:spcBef>
              <a:spcAft>
                <a:spcPts val="0"/>
              </a:spcAft>
              <a:buClr>
                <a:srgbClr val="009BA7"/>
              </a:buClr>
              <a:buSzPts val="2800"/>
              <a:buNone/>
              <a:defRPr sz="2800">
                <a:solidFill>
                  <a:srgbClr val="009BA7"/>
                </a:solidFill>
              </a:defRPr>
            </a:lvl3pPr>
            <a:lvl4pPr lvl="3" rtl="0" algn="ctr">
              <a:lnSpc>
                <a:spcPct val="100000"/>
              </a:lnSpc>
              <a:spcBef>
                <a:spcPts val="0"/>
              </a:spcBef>
              <a:spcAft>
                <a:spcPts val="0"/>
              </a:spcAft>
              <a:buClr>
                <a:srgbClr val="009BA7"/>
              </a:buClr>
              <a:buSzPts val="2800"/>
              <a:buNone/>
              <a:defRPr sz="2800">
                <a:solidFill>
                  <a:srgbClr val="009BA7"/>
                </a:solidFill>
              </a:defRPr>
            </a:lvl4pPr>
            <a:lvl5pPr lvl="4" rtl="0" algn="ctr">
              <a:lnSpc>
                <a:spcPct val="100000"/>
              </a:lnSpc>
              <a:spcBef>
                <a:spcPts val="0"/>
              </a:spcBef>
              <a:spcAft>
                <a:spcPts val="0"/>
              </a:spcAft>
              <a:buClr>
                <a:srgbClr val="009BA7"/>
              </a:buClr>
              <a:buSzPts val="2800"/>
              <a:buNone/>
              <a:defRPr sz="2800">
                <a:solidFill>
                  <a:srgbClr val="009BA7"/>
                </a:solidFill>
              </a:defRPr>
            </a:lvl5pPr>
            <a:lvl6pPr lvl="5" rtl="0" algn="ctr">
              <a:lnSpc>
                <a:spcPct val="100000"/>
              </a:lnSpc>
              <a:spcBef>
                <a:spcPts val="0"/>
              </a:spcBef>
              <a:spcAft>
                <a:spcPts val="0"/>
              </a:spcAft>
              <a:buClr>
                <a:srgbClr val="009BA7"/>
              </a:buClr>
              <a:buSzPts val="2800"/>
              <a:buNone/>
              <a:defRPr sz="2800">
                <a:solidFill>
                  <a:srgbClr val="009BA7"/>
                </a:solidFill>
              </a:defRPr>
            </a:lvl6pPr>
            <a:lvl7pPr lvl="6" rtl="0" algn="ctr">
              <a:lnSpc>
                <a:spcPct val="100000"/>
              </a:lnSpc>
              <a:spcBef>
                <a:spcPts val="0"/>
              </a:spcBef>
              <a:spcAft>
                <a:spcPts val="0"/>
              </a:spcAft>
              <a:buClr>
                <a:srgbClr val="009BA7"/>
              </a:buClr>
              <a:buSzPts val="2800"/>
              <a:buNone/>
              <a:defRPr sz="2800">
                <a:solidFill>
                  <a:srgbClr val="009BA7"/>
                </a:solidFill>
              </a:defRPr>
            </a:lvl7pPr>
            <a:lvl8pPr lvl="7" rtl="0" algn="ctr">
              <a:lnSpc>
                <a:spcPct val="100000"/>
              </a:lnSpc>
              <a:spcBef>
                <a:spcPts val="0"/>
              </a:spcBef>
              <a:spcAft>
                <a:spcPts val="0"/>
              </a:spcAft>
              <a:buClr>
                <a:srgbClr val="009BA7"/>
              </a:buClr>
              <a:buSzPts val="2800"/>
              <a:buNone/>
              <a:defRPr sz="2800">
                <a:solidFill>
                  <a:srgbClr val="009BA7"/>
                </a:solidFill>
              </a:defRPr>
            </a:lvl8pPr>
            <a:lvl9pPr lvl="8" rtl="0" algn="ctr">
              <a:lnSpc>
                <a:spcPct val="100000"/>
              </a:lnSpc>
              <a:spcBef>
                <a:spcPts val="0"/>
              </a:spcBef>
              <a:spcAft>
                <a:spcPts val="0"/>
              </a:spcAft>
              <a:buClr>
                <a:srgbClr val="009BA7"/>
              </a:buClr>
              <a:buSzPts val="2800"/>
              <a:buNone/>
              <a:defRPr sz="2800">
                <a:solidFill>
                  <a:srgbClr val="009BA7"/>
                </a:solidFill>
              </a:defRPr>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C Brand 1">
  <p:cSld name="TITLE_1_2">
    <p:bg>
      <p:bgPr>
        <a:solidFill>
          <a:srgbClr val="30455B"/>
        </a:solid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9BA7"/>
              </a:buClr>
              <a:buSzPts val="5200"/>
              <a:buNone/>
              <a:defRPr sz="5200">
                <a:solidFill>
                  <a:srgbClr val="009BA7"/>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58" name="Shape 58"/>
        <p:cNvGrpSpPr/>
        <p:nvPr/>
      </p:nvGrpSpPr>
      <p:grpSpPr>
        <a:xfrm>
          <a:off x="0" y="0"/>
          <a:ext cx="0" cy="0"/>
          <a:chOff x="0" y="0"/>
          <a:chExt cx="0" cy="0"/>
        </a:xfrm>
      </p:grpSpPr>
      <p:grpSp>
        <p:nvGrpSpPr>
          <p:cNvPr id="59" name="Google Shape;59;p15"/>
          <p:cNvGrpSpPr/>
          <p:nvPr/>
        </p:nvGrpSpPr>
        <p:grpSpPr>
          <a:xfrm>
            <a:off x="0" y="0"/>
            <a:ext cx="9144000" cy="5143501"/>
            <a:chOff x="0" y="0"/>
            <a:chExt cx="9144000" cy="5143501"/>
          </a:xfrm>
        </p:grpSpPr>
        <p:pic>
          <p:nvPicPr>
            <p:cNvPr id="60" name="Google Shape;60;p15"/>
            <p:cNvPicPr preferRelativeResize="0"/>
            <p:nvPr/>
          </p:nvPicPr>
          <p:blipFill rotWithShape="1">
            <a:blip r:embed="rId2">
              <a:alphaModFix/>
            </a:blip>
            <a:srcRect b="20917" l="7097" r="0" t="0"/>
            <a:stretch/>
          </p:blipFill>
          <p:spPr>
            <a:xfrm flipH="1">
              <a:off x="0" y="0"/>
              <a:ext cx="9144000" cy="5143501"/>
            </a:xfrm>
            <a:prstGeom prst="rect">
              <a:avLst/>
            </a:prstGeom>
            <a:noFill/>
            <a:ln>
              <a:noFill/>
            </a:ln>
          </p:spPr>
        </p:pic>
        <p:pic>
          <p:nvPicPr>
            <p:cNvPr id="61" name="Google Shape;61;p15"/>
            <p:cNvPicPr preferRelativeResize="0"/>
            <p:nvPr/>
          </p:nvPicPr>
          <p:blipFill rotWithShape="1">
            <a:blip r:embed="rId3">
              <a:alphaModFix/>
            </a:blip>
            <a:srcRect b="34145" l="16317" r="0" t="0"/>
            <a:stretch/>
          </p:blipFill>
          <p:spPr>
            <a:xfrm>
              <a:off x="0" y="3757550"/>
              <a:ext cx="5312123" cy="1385949"/>
            </a:xfrm>
            <a:prstGeom prst="rect">
              <a:avLst/>
            </a:prstGeom>
            <a:noFill/>
            <a:ln>
              <a:noFill/>
            </a:ln>
          </p:spPr>
        </p:pic>
        <p:pic>
          <p:nvPicPr>
            <p:cNvPr id="62" name="Google Shape;62;p15"/>
            <p:cNvPicPr preferRelativeResize="0"/>
            <p:nvPr/>
          </p:nvPicPr>
          <p:blipFill>
            <a:blip r:embed="rId4">
              <a:alphaModFix/>
            </a:blip>
            <a:stretch>
              <a:fillRect/>
            </a:stretch>
          </p:blipFill>
          <p:spPr>
            <a:xfrm>
              <a:off x="3515044" y="4109982"/>
              <a:ext cx="1392175" cy="998875"/>
            </a:xfrm>
            <a:prstGeom prst="rect">
              <a:avLst/>
            </a:prstGeom>
            <a:noFill/>
            <a:ln>
              <a:noFill/>
            </a:ln>
          </p:spPr>
        </p:pic>
        <p:pic>
          <p:nvPicPr>
            <p:cNvPr id="63" name="Google Shape;63;p15"/>
            <p:cNvPicPr preferRelativeResize="0"/>
            <p:nvPr/>
          </p:nvPicPr>
          <p:blipFill rotWithShape="1">
            <a:blip r:embed="rId3">
              <a:alphaModFix/>
            </a:blip>
            <a:srcRect b="50891" l="50204" r="0" t="0"/>
            <a:stretch/>
          </p:blipFill>
          <p:spPr>
            <a:xfrm flipH="1">
              <a:off x="5982999" y="4109975"/>
              <a:ext cx="3161001" cy="1033525"/>
            </a:xfrm>
            <a:prstGeom prst="rect">
              <a:avLst/>
            </a:prstGeom>
            <a:noFill/>
            <a:ln>
              <a:noFill/>
            </a:ln>
          </p:spPr>
        </p:pic>
        <p:pic>
          <p:nvPicPr>
            <p:cNvPr id="64" name="Google Shape;64;p15"/>
            <p:cNvPicPr preferRelativeResize="0"/>
            <p:nvPr/>
          </p:nvPicPr>
          <p:blipFill>
            <a:blip r:embed="rId5">
              <a:alphaModFix/>
            </a:blip>
            <a:stretch>
              <a:fillRect/>
            </a:stretch>
          </p:blipFill>
          <p:spPr>
            <a:xfrm>
              <a:off x="7159465" y="3973475"/>
              <a:ext cx="618909" cy="798600"/>
            </a:xfrm>
            <a:prstGeom prst="rect">
              <a:avLst/>
            </a:prstGeom>
            <a:noFill/>
            <a:ln>
              <a:noFill/>
            </a:ln>
          </p:spPr>
        </p:pic>
        <p:pic>
          <p:nvPicPr>
            <p:cNvPr id="65" name="Google Shape;65;p15"/>
            <p:cNvPicPr preferRelativeResize="0"/>
            <p:nvPr/>
          </p:nvPicPr>
          <p:blipFill>
            <a:blip r:embed="rId6">
              <a:alphaModFix/>
            </a:blip>
            <a:stretch>
              <a:fillRect/>
            </a:stretch>
          </p:blipFill>
          <p:spPr>
            <a:xfrm>
              <a:off x="339325" y="3252938"/>
              <a:ext cx="618900" cy="780833"/>
            </a:xfrm>
            <a:prstGeom prst="rect">
              <a:avLst/>
            </a:prstGeom>
            <a:noFill/>
            <a:ln>
              <a:noFill/>
            </a:ln>
          </p:spPr>
        </p:pic>
      </p:grpSp>
      <p:sp>
        <p:nvSpPr>
          <p:cNvPr id="66" name="Google Shape;66;p15"/>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5"/>
          <p:cNvSpPr txBox="1"/>
          <p:nvPr>
            <p:ph idx="2" type="title"/>
          </p:nvPr>
        </p:nvSpPr>
        <p:spPr>
          <a:xfrm>
            <a:off x="805825" y="1964288"/>
            <a:ext cx="2342700" cy="341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8" name="Google Shape;68;p15"/>
          <p:cNvSpPr txBox="1"/>
          <p:nvPr>
            <p:ph idx="1" type="subTitle"/>
          </p:nvPr>
        </p:nvSpPr>
        <p:spPr>
          <a:xfrm>
            <a:off x="805816" y="2265325"/>
            <a:ext cx="2342700" cy="79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 name="Google Shape;69;p15"/>
          <p:cNvSpPr txBox="1"/>
          <p:nvPr>
            <p:ph idx="3" type="title"/>
          </p:nvPr>
        </p:nvSpPr>
        <p:spPr>
          <a:xfrm>
            <a:off x="3395303" y="1964288"/>
            <a:ext cx="2340900" cy="341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0" name="Google Shape;70;p15"/>
          <p:cNvSpPr txBox="1"/>
          <p:nvPr>
            <p:ph idx="4" type="subTitle"/>
          </p:nvPr>
        </p:nvSpPr>
        <p:spPr>
          <a:xfrm>
            <a:off x="3395304" y="2265325"/>
            <a:ext cx="2340900" cy="79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1" name="Google Shape;71;p15"/>
          <p:cNvSpPr txBox="1"/>
          <p:nvPr>
            <p:ph idx="5" type="title"/>
          </p:nvPr>
        </p:nvSpPr>
        <p:spPr>
          <a:xfrm>
            <a:off x="5982981" y="1964288"/>
            <a:ext cx="2340900" cy="341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 name="Google Shape;72;p15"/>
          <p:cNvSpPr txBox="1"/>
          <p:nvPr>
            <p:ph idx="6" type="subTitle"/>
          </p:nvPr>
        </p:nvSpPr>
        <p:spPr>
          <a:xfrm>
            <a:off x="5982991" y="2265325"/>
            <a:ext cx="2340900" cy="79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3" name="Shape 73"/>
        <p:cNvGrpSpPr/>
        <p:nvPr/>
      </p:nvGrpSpPr>
      <p:grpSpPr>
        <a:xfrm>
          <a:off x="0" y="0"/>
          <a:ext cx="0" cy="0"/>
          <a:chOff x="0" y="0"/>
          <a:chExt cx="0" cy="0"/>
        </a:xfrm>
      </p:grpSpPr>
      <p:pic>
        <p:nvPicPr>
          <p:cNvPr id="74" name="Google Shape;74;p16"/>
          <p:cNvPicPr preferRelativeResize="0"/>
          <p:nvPr/>
        </p:nvPicPr>
        <p:blipFill rotWithShape="1">
          <a:blip r:embed="rId2">
            <a:alphaModFix/>
          </a:blip>
          <a:srcRect b="33932" l="22221" r="0" t="0"/>
          <a:stretch/>
        </p:blipFill>
        <p:spPr>
          <a:xfrm rot="10800000">
            <a:off x="-1" y="1"/>
            <a:ext cx="9160276" cy="5141849"/>
          </a:xfrm>
          <a:prstGeom prst="rect">
            <a:avLst/>
          </a:prstGeom>
          <a:noFill/>
          <a:ln>
            <a:noFill/>
          </a:ln>
        </p:spPr>
      </p:pic>
      <p:sp>
        <p:nvSpPr>
          <p:cNvPr id="75" name="Google Shape;75;p16"/>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6"/>
          <p:cNvSpPr txBox="1"/>
          <p:nvPr>
            <p:ph idx="2" type="title"/>
          </p:nvPr>
        </p:nvSpPr>
        <p:spPr>
          <a:xfrm>
            <a:off x="720000" y="1924575"/>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 name="Google Shape;77;p16"/>
          <p:cNvSpPr txBox="1"/>
          <p:nvPr>
            <p:ph idx="1" type="subTitle"/>
          </p:nvPr>
        </p:nvSpPr>
        <p:spPr>
          <a:xfrm>
            <a:off x="720000" y="22693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 name="Google Shape;78;p16"/>
          <p:cNvSpPr txBox="1"/>
          <p:nvPr>
            <p:ph idx="3" type="title"/>
          </p:nvPr>
        </p:nvSpPr>
        <p:spPr>
          <a:xfrm>
            <a:off x="3419271" y="1924575"/>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9" name="Google Shape;79;p16"/>
          <p:cNvSpPr txBox="1"/>
          <p:nvPr>
            <p:ph idx="4" type="subTitle"/>
          </p:nvPr>
        </p:nvSpPr>
        <p:spPr>
          <a:xfrm>
            <a:off x="3419269" y="22693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0" name="Google Shape;80;p16"/>
          <p:cNvSpPr txBox="1"/>
          <p:nvPr>
            <p:ph idx="5" type="title"/>
          </p:nvPr>
        </p:nvSpPr>
        <p:spPr>
          <a:xfrm>
            <a:off x="720000" y="3738900"/>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 name="Google Shape;81;p16"/>
          <p:cNvSpPr txBox="1"/>
          <p:nvPr>
            <p:ph idx="6" type="subTitle"/>
          </p:nvPr>
        </p:nvSpPr>
        <p:spPr>
          <a:xfrm>
            <a:off x="720000" y="40837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 name="Google Shape;82;p16"/>
          <p:cNvSpPr txBox="1"/>
          <p:nvPr>
            <p:ph idx="7" type="title"/>
          </p:nvPr>
        </p:nvSpPr>
        <p:spPr>
          <a:xfrm>
            <a:off x="3419271" y="3738900"/>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3" name="Google Shape;83;p16"/>
          <p:cNvSpPr txBox="1"/>
          <p:nvPr>
            <p:ph idx="8" type="subTitle"/>
          </p:nvPr>
        </p:nvSpPr>
        <p:spPr>
          <a:xfrm>
            <a:off x="3419269" y="40837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 name="Google Shape;84;p16"/>
          <p:cNvSpPr txBox="1"/>
          <p:nvPr>
            <p:ph idx="9" type="title"/>
          </p:nvPr>
        </p:nvSpPr>
        <p:spPr>
          <a:xfrm>
            <a:off x="6118549" y="1924575"/>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5" name="Google Shape;85;p16"/>
          <p:cNvSpPr txBox="1"/>
          <p:nvPr>
            <p:ph idx="13" type="subTitle"/>
          </p:nvPr>
        </p:nvSpPr>
        <p:spPr>
          <a:xfrm>
            <a:off x="6118545" y="22693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6" name="Google Shape;86;p16"/>
          <p:cNvSpPr txBox="1"/>
          <p:nvPr>
            <p:ph idx="14" type="title"/>
          </p:nvPr>
        </p:nvSpPr>
        <p:spPr>
          <a:xfrm>
            <a:off x="6118550" y="3738900"/>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7" name="Google Shape;87;p16"/>
          <p:cNvSpPr txBox="1"/>
          <p:nvPr>
            <p:ph idx="15" type="subTitle"/>
          </p:nvPr>
        </p:nvSpPr>
        <p:spPr>
          <a:xfrm>
            <a:off x="6118545" y="40837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8" name="Google Shape;88;p16"/>
          <p:cNvSpPr txBox="1"/>
          <p:nvPr>
            <p:ph hasCustomPrompt="1" idx="16" type="title"/>
          </p:nvPr>
        </p:nvSpPr>
        <p:spPr>
          <a:xfrm>
            <a:off x="1505400" y="1420983"/>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6"/>
          <p:cNvSpPr txBox="1"/>
          <p:nvPr>
            <p:ph hasCustomPrompt="1" idx="17" type="title"/>
          </p:nvPr>
        </p:nvSpPr>
        <p:spPr>
          <a:xfrm>
            <a:off x="1505400" y="3235391"/>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6"/>
          <p:cNvSpPr txBox="1"/>
          <p:nvPr>
            <p:ph hasCustomPrompt="1" idx="18" type="title"/>
          </p:nvPr>
        </p:nvSpPr>
        <p:spPr>
          <a:xfrm>
            <a:off x="4204669" y="1420983"/>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6"/>
          <p:cNvSpPr txBox="1"/>
          <p:nvPr>
            <p:ph hasCustomPrompt="1" idx="19" type="title"/>
          </p:nvPr>
        </p:nvSpPr>
        <p:spPr>
          <a:xfrm>
            <a:off x="4204669" y="3235391"/>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6"/>
          <p:cNvSpPr txBox="1"/>
          <p:nvPr>
            <p:ph hasCustomPrompt="1" idx="20" type="title"/>
          </p:nvPr>
        </p:nvSpPr>
        <p:spPr>
          <a:xfrm>
            <a:off x="6903945" y="1420983"/>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6"/>
          <p:cNvSpPr txBox="1"/>
          <p:nvPr>
            <p:ph hasCustomPrompt="1" idx="21" type="title"/>
          </p:nvPr>
        </p:nvSpPr>
        <p:spPr>
          <a:xfrm>
            <a:off x="6903945" y="3235391"/>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TITLE_AND_BODY_1_2">
    <p:spTree>
      <p:nvGrpSpPr>
        <p:cNvPr id="94" name="Shape 94"/>
        <p:cNvGrpSpPr/>
        <p:nvPr/>
      </p:nvGrpSpPr>
      <p:grpSpPr>
        <a:xfrm>
          <a:off x="0" y="0"/>
          <a:ext cx="0" cy="0"/>
          <a:chOff x="0" y="0"/>
          <a:chExt cx="0" cy="0"/>
        </a:xfrm>
      </p:grpSpPr>
      <p:grpSp>
        <p:nvGrpSpPr>
          <p:cNvPr id="95" name="Google Shape;95;p17"/>
          <p:cNvGrpSpPr/>
          <p:nvPr/>
        </p:nvGrpSpPr>
        <p:grpSpPr>
          <a:xfrm>
            <a:off x="-119100" y="-16593"/>
            <a:ext cx="9382200" cy="5250878"/>
            <a:chOff x="-119100" y="-64178"/>
            <a:chExt cx="9382200" cy="5250878"/>
          </a:xfrm>
        </p:grpSpPr>
        <p:grpSp>
          <p:nvGrpSpPr>
            <p:cNvPr id="96" name="Google Shape;96;p17"/>
            <p:cNvGrpSpPr/>
            <p:nvPr/>
          </p:nvGrpSpPr>
          <p:grpSpPr>
            <a:xfrm>
              <a:off x="-119100" y="-57269"/>
              <a:ext cx="9382200" cy="5243970"/>
              <a:chOff x="-83362" y="-66754"/>
              <a:chExt cx="9382200" cy="5243970"/>
            </a:xfrm>
          </p:grpSpPr>
          <p:cxnSp>
            <p:nvCxnSpPr>
              <p:cNvPr id="97" name="Google Shape;97;p17"/>
              <p:cNvCxnSpPr/>
              <p:nvPr/>
            </p:nvCxnSpPr>
            <p:spPr>
              <a:xfrm>
                <a:off x="-83362" y="-6675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98" name="Google Shape;98;p17"/>
              <p:cNvCxnSpPr/>
              <p:nvPr/>
            </p:nvCxnSpPr>
            <p:spPr>
              <a:xfrm>
                <a:off x="-83362" y="37143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99" name="Google Shape;99;p17"/>
              <p:cNvCxnSpPr/>
              <p:nvPr/>
            </p:nvCxnSpPr>
            <p:spPr>
              <a:xfrm>
                <a:off x="-83362" y="80962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0" name="Google Shape;100;p17"/>
              <p:cNvCxnSpPr/>
              <p:nvPr/>
            </p:nvCxnSpPr>
            <p:spPr>
              <a:xfrm>
                <a:off x="-83362" y="124781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1" name="Google Shape;101;p17"/>
              <p:cNvCxnSpPr/>
              <p:nvPr/>
            </p:nvCxnSpPr>
            <p:spPr>
              <a:xfrm>
                <a:off x="-83362" y="168600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2" name="Google Shape;102;p17"/>
              <p:cNvCxnSpPr/>
              <p:nvPr/>
            </p:nvCxnSpPr>
            <p:spPr>
              <a:xfrm>
                <a:off x="-83362" y="212419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3" name="Google Shape;103;p17"/>
              <p:cNvCxnSpPr/>
              <p:nvPr/>
            </p:nvCxnSpPr>
            <p:spPr>
              <a:xfrm>
                <a:off x="-83362" y="256238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4" name="Google Shape;104;p17"/>
              <p:cNvCxnSpPr/>
              <p:nvPr/>
            </p:nvCxnSpPr>
            <p:spPr>
              <a:xfrm>
                <a:off x="-83362" y="300057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5" name="Google Shape;105;p17"/>
              <p:cNvCxnSpPr/>
              <p:nvPr/>
            </p:nvCxnSpPr>
            <p:spPr>
              <a:xfrm>
                <a:off x="-83362" y="343876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6" name="Google Shape;106;p17"/>
              <p:cNvCxnSpPr/>
              <p:nvPr/>
            </p:nvCxnSpPr>
            <p:spPr>
              <a:xfrm>
                <a:off x="-83362" y="387695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7" name="Google Shape;107;p17"/>
              <p:cNvCxnSpPr/>
              <p:nvPr/>
            </p:nvCxnSpPr>
            <p:spPr>
              <a:xfrm>
                <a:off x="-83362" y="431514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8" name="Google Shape;108;p17"/>
              <p:cNvCxnSpPr/>
              <p:nvPr/>
            </p:nvCxnSpPr>
            <p:spPr>
              <a:xfrm>
                <a:off x="-83362" y="475333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9" name="Google Shape;109;p17"/>
              <p:cNvCxnSpPr/>
              <p:nvPr/>
            </p:nvCxnSpPr>
            <p:spPr>
              <a:xfrm>
                <a:off x="-83362" y="5177215"/>
                <a:ext cx="9382200" cy="0"/>
              </a:xfrm>
              <a:prstGeom prst="straightConnector1">
                <a:avLst/>
              </a:prstGeom>
              <a:noFill/>
              <a:ln cap="flat" cmpd="sng" w="9525">
                <a:solidFill>
                  <a:srgbClr val="C6DFF6"/>
                </a:solidFill>
                <a:prstDash val="solid"/>
                <a:round/>
                <a:headEnd len="med" w="med" type="none"/>
                <a:tailEnd len="med" w="med" type="none"/>
              </a:ln>
            </p:spPr>
          </p:cxnSp>
        </p:grpSp>
        <p:grpSp>
          <p:nvGrpSpPr>
            <p:cNvPr id="110" name="Google Shape;110;p17"/>
            <p:cNvGrpSpPr/>
            <p:nvPr/>
          </p:nvGrpSpPr>
          <p:grpSpPr>
            <a:xfrm>
              <a:off x="212142" y="-64178"/>
              <a:ext cx="8809975" cy="5214627"/>
              <a:chOff x="299872" y="-35537"/>
              <a:chExt cx="8809975" cy="5214627"/>
            </a:xfrm>
          </p:grpSpPr>
          <p:grpSp>
            <p:nvGrpSpPr>
              <p:cNvPr id="111" name="Google Shape;111;p17"/>
              <p:cNvGrpSpPr/>
              <p:nvPr/>
            </p:nvGrpSpPr>
            <p:grpSpPr>
              <a:xfrm rot="5400000">
                <a:off x="1669520" y="-1405185"/>
                <a:ext cx="5214627" cy="7953923"/>
                <a:chOff x="-83362" y="-2664949"/>
                <a:chExt cx="9382200" cy="7433573"/>
              </a:xfrm>
            </p:grpSpPr>
            <p:cxnSp>
              <p:nvCxnSpPr>
                <p:cNvPr id="112" name="Google Shape;112;p17"/>
                <p:cNvCxnSpPr/>
                <p:nvPr/>
              </p:nvCxnSpPr>
              <p:spPr>
                <a:xfrm>
                  <a:off x="-83362" y="-2664949"/>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3" name="Google Shape;113;p17"/>
                <p:cNvCxnSpPr/>
                <p:nvPr/>
              </p:nvCxnSpPr>
              <p:spPr>
                <a:xfrm>
                  <a:off x="-83362" y="-225197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4" name="Google Shape;114;p17"/>
                <p:cNvCxnSpPr/>
                <p:nvPr/>
              </p:nvCxnSpPr>
              <p:spPr>
                <a:xfrm>
                  <a:off x="-83362" y="-1838997"/>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5" name="Google Shape;115;p17"/>
                <p:cNvCxnSpPr/>
                <p:nvPr/>
              </p:nvCxnSpPr>
              <p:spPr>
                <a:xfrm>
                  <a:off x="-83362" y="-1426020"/>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6" name="Google Shape;116;p17"/>
                <p:cNvCxnSpPr/>
                <p:nvPr/>
              </p:nvCxnSpPr>
              <p:spPr>
                <a:xfrm>
                  <a:off x="-83362" y="-101304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7" name="Google Shape;117;p17"/>
                <p:cNvCxnSpPr/>
                <p:nvPr/>
              </p:nvCxnSpPr>
              <p:spPr>
                <a:xfrm>
                  <a:off x="-83362" y="-600068"/>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8" name="Google Shape;118;p17"/>
                <p:cNvCxnSpPr/>
                <p:nvPr/>
              </p:nvCxnSpPr>
              <p:spPr>
                <a:xfrm>
                  <a:off x="-83362" y="-187092"/>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9" name="Google Shape;119;p17"/>
                <p:cNvCxnSpPr/>
                <p:nvPr/>
              </p:nvCxnSpPr>
              <p:spPr>
                <a:xfrm>
                  <a:off x="-83362" y="22588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0" name="Google Shape;120;p17"/>
                <p:cNvCxnSpPr/>
                <p:nvPr/>
              </p:nvCxnSpPr>
              <p:spPr>
                <a:xfrm>
                  <a:off x="-83362" y="638861"/>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1" name="Google Shape;121;p17"/>
                <p:cNvCxnSpPr/>
                <p:nvPr/>
              </p:nvCxnSpPr>
              <p:spPr>
                <a:xfrm>
                  <a:off x="-83362" y="1051837"/>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2" name="Google Shape;122;p17"/>
                <p:cNvCxnSpPr/>
                <p:nvPr/>
              </p:nvCxnSpPr>
              <p:spPr>
                <a:xfrm>
                  <a:off x="-83362" y="146481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3" name="Google Shape;123;p17"/>
                <p:cNvCxnSpPr/>
                <p:nvPr/>
              </p:nvCxnSpPr>
              <p:spPr>
                <a:xfrm>
                  <a:off x="-83362" y="1877790"/>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4" name="Google Shape;124;p17"/>
                <p:cNvCxnSpPr/>
                <p:nvPr/>
              </p:nvCxnSpPr>
              <p:spPr>
                <a:xfrm>
                  <a:off x="-83362" y="2290766"/>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5" name="Google Shape;125;p17"/>
                <p:cNvCxnSpPr/>
                <p:nvPr/>
              </p:nvCxnSpPr>
              <p:spPr>
                <a:xfrm>
                  <a:off x="-83362" y="2703742"/>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6" name="Google Shape;126;p17"/>
                <p:cNvCxnSpPr/>
                <p:nvPr/>
              </p:nvCxnSpPr>
              <p:spPr>
                <a:xfrm>
                  <a:off x="-83362" y="3116719"/>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7" name="Google Shape;127;p17"/>
                <p:cNvCxnSpPr/>
                <p:nvPr/>
              </p:nvCxnSpPr>
              <p:spPr>
                <a:xfrm>
                  <a:off x="-83362" y="352969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8" name="Google Shape;128;p17"/>
                <p:cNvCxnSpPr/>
                <p:nvPr/>
              </p:nvCxnSpPr>
              <p:spPr>
                <a:xfrm>
                  <a:off x="-83362" y="3942671"/>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9" name="Google Shape;129;p17"/>
                <p:cNvCxnSpPr/>
                <p:nvPr/>
              </p:nvCxnSpPr>
              <p:spPr>
                <a:xfrm>
                  <a:off x="-83362" y="4355647"/>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30" name="Google Shape;130;p17"/>
                <p:cNvCxnSpPr/>
                <p:nvPr/>
              </p:nvCxnSpPr>
              <p:spPr>
                <a:xfrm>
                  <a:off x="-83362" y="4768624"/>
                  <a:ext cx="9382200" cy="0"/>
                </a:xfrm>
                <a:prstGeom prst="straightConnector1">
                  <a:avLst/>
                </a:prstGeom>
                <a:noFill/>
                <a:ln cap="flat" cmpd="sng" w="9525">
                  <a:solidFill>
                    <a:srgbClr val="C6DFF6"/>
                  </a:solidFill>
                  <a:prstDash val="solid"/>
                  <a:round/>
                  <a:headEnd len="med" w="med" type="none"/>
                  <a:tailEnd len="med" w="med" type="none"/>
                </a:ln>
              </p:spPr>
            </p:cxnSp>
          </p:grpSp>
          <p:cxnSp>
            <p:nvCxnSpPr>
              <p:cNvPr id="131" name="Google Shape;131;p17"/>
              <p:cNvCxnSpPr/>
              <p:nvPr/>
            </p:nvCxnSpPr>
            <p:spPr>
              <a:xfrm rot="5400000">
                <a:off x="6502547" y="2571763"/>
                <a:ext cx="5214600" cy="0"/>
              </a:xfrm>
              <a:prstGeom prst="straightConnector1">
                <a:avLst/>
              </a:prstGeom>
              <a:noFill/>
              <a:ln cap="flat" cmpd="sng" w="9525">
                <a:solidFill>
                  <a:srgbClr val="C6DFF6"/>
                </a:solidFill>
                <a:prstDash val="solid"/>
                <a:round/>
                <a:headEnd len="med" w="med" type="none"/>
                <a:tailEnd len="med" w="med" type="none"/>
              </a:ln>
            </p:spPr>
          </p:cxnSp>
          <p:cxnSp>
            <p:nvCxnSpPr>
              <p:cNvPr id="132" name="Google Shape;132;p17"/>
              <p:cNvCxnSpPr/>
              <p:nvPr/>
            </p:nvCxnSpPr>
            <p:spPr>
              <a:xfrm rot="5400000">
                <a:off x="6060662" y="2571763"/>
                <a:ext cx="5214600" cy="0"/>
              </a:xfrm>
              <a:prstGeom prst="straightConnector1">
                <a:avLst/>
              </a:prstGeom>
              <a:noFill/>
              <a:ln cap="flat" cmpd="sng" w="9525">
                <a:solidFill>
                  <a:srgbClr val="C6DFF6"/>
                </a:solidFill>
                <a:prstDash val="solid"/>
                <a:round/>
                <a:headEnd len="med" w="med" type="none"/>
                <a:tailEnd len="med" w="med" type="none"/>
              </a:ln>
            </p:spPr>
          </p:cxn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0.jpg"/><Relationship Id="rId4" Type="http://schemas.openxmlformats.org/officeDocument/2006/relationships/image" Target="../media/image2.png"/><Relationship Id="rId5" Type="http://schemas.openxmlformats.org/officeDocument/2006/relationships/image" Target="../media/image11.jpg"/><Relationship Id="rId6" Type="http://schemas.openxmlformats.org/officeDocument/2006/relationships/hyperlink" Target="https://bit.ly/G2-3scienc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20.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8.jpg"/><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24.png"/><Relationship Id="rId5" Type="http://schemas.openxmlformats.org/officeDocument/2006/relationships/hyperlink" Target="https://arpdc.ab.ca/pd-resource/science-numbered-outcomes-2023-2024/?source=/focuses/science/?site_language=english"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jpg"/><Relationship Id="rId4" Type="http://schemas.openxmlformats.org/officeDocument/2006/relationships/image" Target="../media/image25.png"/><Relationship Id="rId5"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7.jpg"/><Relationship Id="rId4" Type="http://schemas.openxmlformats.org/officeDocument/2006/relationships/image" Target="../media/image8.jpg"/><Relationship Id="rId5" Type="http://schemas.openxmlformats.org/officeDocument/2006/relationships/hyperlink" Target="https://www.youtube.com/watch?v=ZUyEerOK1gw" TargetMode="External"/><Relationship Id="rId6" Type="http://schemas.openxmlformats.org/officeDocument/2006/relationships/image" Target="../media/image51.png"/><Relationship Id="rId7" Type="http://schemas.openxmlformats.org/officeDocument/2006/relationships/image" Target="../media/image33.png"/><Relationship Id="rId8"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7.jpg"/><Relationship Id="rId4" Type="http://schemas.openxmlformats.org/officeDocument/2006/relationships/image" Target="../media/image8.jpg"/><Relationship Id="rId9" Type="http://schemas.openxmlformats.org/officeDocument/2006/relationships/image" Target="../media/image32.jpg"/><Relationship Id="rId5" Type="http://schemas.openxmlformats.org/officeDocument/2006/relationships/hyperlink" Target="https://www.google.com/search?rlz=1C5CHFA_enCA913CA913&amp;sxsrf=APwXEddEFrFD7Rr1apSxTO7FtEkajCoTZw:1683061001923&amp;q=interconnecting&amp;si=AMnBZoGHIoBqH5NB1urY1HgDsH9EQUfNeT8sDXt9FNsMXaMwYME7xGhtzGzZJ5zPJhpAhEP6HKTUyOWLtppfFCi24Wc7gG8pnT1E9PmXqaE1yziCwZXPo8c%3D&amp;expnd=1" TargetMode="External"/><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arpdc.ab.ca/pd-resource/concept-progressions-k-6-implementation-2/?source=/focuses/science/?site_language=english" TargetMode="External"/><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7.jp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11" Type="http://schemas.openxmlformats.org/officeDocument/2006/relationships/image" Target="../media/image43.jpg"/><Relationship Id="rId10" Type="http://schemas.openxmlformats.org/officeDocument/2006/relationships/image" Target="../media/image36.jpg"/><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7.jpg"/><Relationship Id="rId4" Type="http://schemas.openxmlformats.org/officeDocument/2006/relationships/image" Target="../media/image8.jpg"/><Relationship Id="rId9" Type="http://schemas.openxmlformats.org/officeDocument/2006/relationships/image" Target="../media/image38.jpg"/><Relationship Id="rId5" Type="http://schemas.openxmlformats.org/officeDocument/2006/relationships/image" Target="../media/image35.jpg"/><Relationship Id="rId6" Type="http://schemas.openxmlformats.org/officeDocument/2006/relationships/image" Target="../media/image52.png"/><Relationship Id="rId7" Type="http://schemas.openxmlformats.org/officeDocument/2006/relationships/image" Target="../media/image47.jpg"/><Relationship Id="rId8" Type="http://schemas.openxmlformats.org/officeDocument/2006/relationships/image" Target="../media/image8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0.jpg"/><Relationship Id="rId4" Type="http://schemas.openxmlformats.org/officeDocument/2006/relationships/image" Target="../media/image77.jpg"/><Relationship Id="rId5" Type="http://schemas.openxmlformats.org/officeDocument/2006/relationships/image" Target="../media/image8.jpg"/><Relationship Id="rId6"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5.jpg"/><Relationship Id="rId4" Type="http://schemas.openxmlformats.org/officeDocument/2006/relationships/image" Target="../media/image77.jpg"/><Relationship Id="rId5" Type="http://schemas.openxmlformats.org/officeDocument/2006/relationships/image" Target="../media/image8.jpg"/><Relationship Id="rId6"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0.jpg"/><Relationship Id="rId4" Type="http://schemas.openxmlformats.org/officeDocument/2006/relationships/image" Target="../media/image7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hyperlink" Target="http://www.youtube.com/watch?v=ukXhbIYh4OY" TargetMode="Externa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53.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60.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58.jpg"/><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55.jpg"/><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arpdc.ab.ca/focuses/science/?site_language=english" TargetMode="External"/><Relationship Id="rId4" Type="http://schemas.openxmlformats.org/officeDocument/2006/relationships/image" Target="../media/image8.jpg"/><Relationship Id="rId5"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jpg"/><Relationship Id="rId4" Type="http://schemas.openxmlformats.org/officeDocument/2006/relationships/image" Target="../media/image69.png"/><Relationship Id="rId5" Type="http://schemas.openxmlformats.org/officeDocument/2006/relationships/hyperlink" Target="https://www.amightygirl.com/blog?p=16123"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78.jpg"/></Relationships>
</file>

<file path=ppt/slides/_rels/slide38.xml.rels><?xml version="1.0" encoding="UTF-8" standalone="yes"?><Relationships xmlns="http://schemas.openxmlformats.org/package/2006/relationships"><Relationship Id="rId11" Type="http://schemas.openxmlformats.org/officeDocument/2006/relationships/hyperlink" Target="mailto:jtaylor@crcpd.ab.ca" TargetMode="External"/><Relationship Id="rId10" Type="http://schemas.openxmlformats.org/officeDocument/2006/relationships/hyperlink" Target="mailto:jtaylor@crcpd.ab.ca" TargetMode="External"/><Relationship Id="rId13" Type="http://schemas.openxmlformats.org/officeDocument/2006/relationships/hyperlink" Target="mailto:dross@crcpd.ab.ca" TargetMode="External"/><Relationship Id="rId12" Type="http://schemas.openxmlformats.org/officeDocument/2006/relationships/hyperlink" Target="mailto:dross@crcpd.ab.ca" TargetMode="External"/><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hyperlink" Target="mailto:cbabin@crcpd.ab.ca" TargetMode="External"/><Relationship Id="rId15" Type="http://schemas.openxmlformats.org/officeDocument/2006/relationships/image" Target="../media/image66.png"/><Relationship Id="rId14" Type="http://schemas.openxmlformats.org/officeDocument/2006/relationships/image" Target="../media/image70.gif"/><Relationship Id="rId17" Type="http://schemas.openxmlformats.org/officeDocument/2006/relationships/image" Target="../media/image8.jpg"/><Relationship Id="rId16" Type="http://schemas.openxmlformats.org/officeDocument/2006/relationships/image" Target="../media/image74.png"/><Relationship Id="rId5" Type="http://schemas.openxmlformats.org/officeDocument/2006/relationships/image" Target="../media/image61.jpg"/><Relationship Id="rId19" Type="http://schemas.openxmlformats.org/officeDocument/2006/relationships/hyperlink" Target="https://crcpd.ab.ca/news" TargetMode="External"/><Relationship Id="rId6" Type="http://schemas.openxmlformats.org/officeDocument/2006/relationships/hyperlink" Target="http://wdechant@crcpd.ab.ca" TargetMode="External"/><Relationship Id="rId18" Type="http://schemas.openxmlformats.org/officeDocument/2006/relationships/image" Target="../media/image67.png"/><Relationship Id="rId7" Type="http://schemas.openxmlformats.org/officeDocument/2006/relationships/hyperlink" Target="mailto:ktackaberry@crcpd.ab.ca" TargetMode="External"/><Relationship Id="rId8" Type="http://schemas.openxmlformats.org/officeDocument/2006/relationships/hyperlink" Target="mailto:cbabin@crcpd.ab.c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72.png"/><Relationship Id="rId4" Type="http://schemas.openxmlformats.org/officeDocument/2006/relationships/image" Target="../media/image75.png"/><Relationship Id="rId5"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39.png"/><Relationship Id="rId9"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0.jpg"/><Relationship Id="rId7" Type="http://schemas.openxmlformats.org/officeDocument/2006/relationships/image" Target="../media/image15.png"/><Relationship Id="rId8"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hyperlink" Target="https://www.nsta.org/draw-scientis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8"/>
          <p:cNvPicPr preferRelativeResize="0"/>
          <p:nvPr/>
        </p:nvPicPr>
        <p:blipFill>
          <a:blip r:embed="rId3">
            <a:alphaModFix/>
          </a:blip>
          <a:stretch>
            <a:fillRect/>
          </a:stretch>
        </p:blipFill>
        <p:spPr>
          <a:xfrm>
            <a:off x="2477013" y="61075"/>
            <a:ext cx="4189972" cy="4189972"/>
          </a:xfrm>
          <a:prstGeom prst="rect">
            <a:avLst/>
          </a:prstGeom>
          <a:noFill/>
          <a:ln>
            <a:noFill/>
          </a:ln>
        </p:spPr>
      </p:pic>
      <p:sp>
        <p:nvSpPr>
          <p:cNvPr id="138" name="Google Shape;138;p18"/>
          <p:cNvSpPr txBox="1"/>
          <p:nvPr>
            <p:ph type="ctrTitle"/>
          </p:nvPr>
        </p:nvSpPr>
        <p:spPr>
          <a:xfrm>
            <a:off x="119950" y="508200"/>
            <a:ext cx="2585400" cy="215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990">
                <a:solidFill>
                  <a:schemeClr val="dk1"/>
                </a:solidFill>
                <a:latin typeface="Didact Gothic"/>
                <a:ea typeface="Didact Gothic"/>
                <a:cs typeface="Didact Gothic"/>
                <a:sym typeface="Didact Gothic"/>
              </a:rPr>
              <a:t>Teaching New Science Curriculum</a:t>
            </a:r>
            <a:endParaRPr b="1" sz="3990">
              <a:solidFill>
                <a:schemeClr val="dk1"/>
              </a:solidFill>
              <a:latin typeface="Didact Gothic"/>
              <a:ea typeface="Didact Gothic"/>
              <a:cs typeface="Didact Gothic"/>
              <a:sym typeface="Didact Gothic"/>
            </a:endParaRPr>
          </a:p>
        </p:txBody>
      </p:sp>
      <p:pic>
        <p:nvPicPr>
          <p:cNvPr id="139" name="Google Shape;139;p18"/>
          <p:cNvPicPr preferRelativeResize="0"/>
          <p:nvPr/>
        </p:nvPicPr>
        <p:blipFill>
          <a:blip r:embed="rId4">
            <a:alphaModFix/>
          </a:blip>
          <a:stretch>
            <a:fillRect/>
          </a:stretch>
        </p:blipFill>
        <p:spPr>
          <a:xfrm>
            <a:off x="6295275" y="4153500"/>
            <a:ext cx="2537025" cy="734950"/>
          </a:xfrm>
          <a:prstGeom prst="rect">
            <a:avLst/>
          </a:prstGeom>
          <a:noFill/>
          <a:ln>
            <a:noFill/>
          </a:ln>
        </p:spPr>
      </p:pic>
      <p:pic>
        <p:nvPicPr>
          <p:cNvPr id="140" name="Google Shape;140;p18"/>
          <p:cNvPicPr preferRelativeResize="0"/>
          <p:nvPr/>
        </p:nvPicPr>
        <p:blipFill>
          <a:blip r:embed="rId5">
            <a:alphaModFix/>
          </a:blip>
          <a:stretch>
            <a:fillRect/>
          </a:stretch>
        </p:blipFill>
        <p:spPr>
          <a:xfrm>
            <a:off x="119950" y="4314775"/>
            <a:ext cx="2224200" cy="668975"/>
          </a:xfrm>
          <a:prstGeom prst="rect">
            <a:avLst/>
          </a:prstGeom>
          <a:noFill/>
          <a:ln>
            <a:noFill/>
          </a:ln>
        </p:spPr>
      </p:pic>
      <p:sp>
        <p:nvSpPr>
          <p:cNvPr id="141" name="Google Shape;141;p18"/>
          <p:cNvSpPr txBox="1"/>
          <p:nvPr/>
        </p:nvSpPr>
        <p:spPr>
          <a:xfrm>
            <a:off x="253951" y="2711125"/>
            <a:ext cx="24036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latin typeface="Didact Gothic"/>
                <a:ea typeface="Didact Gothic"/>
                <a:cs typeface="Didact Gothic"/>
                <a:sym typeface="Didact Gothic"/>
              </a:rPr>
              <a:t>Active, Transdisciplinary and Fun!</a:t>
            </a:r>
            <a:endParaRPr sz="2300">
              <a:latin typeface="Didact Gothic"/>
              <a:ea typeface="Didact Gothic"/>
              <a:cs typeface="Didact Gothic"/>
              <a:sym typeface="Didact Gothic"/>
            </a:endParaRPr>
          </a:p>
        </p:txBody>
      </p:sp>
      <p:sp>
        <p:nvSpPr>
          <p:cNvPr id="142" name="Google Shape;142;p18"/>
          <p:cNvSpPr txBox="1"/>
          <p:nvPr/>
        </p:nvSpPr>
        <p:spPr>
          <a:xfrm>
            <a:off x="7124100" y="747150"/>
            <a:ext cx="1943400" cy="29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i="1" lang="en" sz="1600">
                <a:solidFill>
                  <a:schemeClr val="dk1"/>
                </a:solidFill>
                <a:latin typeface="Pontano Sans"/>
                <a:ea typeface="Pontano Sans"/>
                <a:cs typeface="Pontano Sans"/>
                <a:sym typeface="Pontano Sans"/>
              </a:rPr>
              <a:t>What’s </a:t>
            </a:r>
            <a:r>
              <a:rPr i="1" lang="en" sz="1600">
                <a:solidFill>
                  <a:schemeClr val="dk1"/>
                </a:solidFill>
                <a:latin typeface="Pontano Sans"/>
                <a:ea typeface="Pontano Sans"/>
                <a:cs typeface="Pontano Sans"/>
                <a:sym typeface="Pontano Sans"/>
              </a:rPr>
              <a:t>new in the Science?</a:t>
            </a:r>
            <a:endParaRPr i="1" sz="1600">
              <a:solidFill>
                <a:schemeClr val="dk1"/>
              </a:solidFill>
              <a:latin typeface="Pontano Sans"/>
              <a:ea typeface="Pontano Sans"/>
              <a:cs typeface="Pontano Sans"/>
              <a:sym typeface="Pontano Sans"/>
            </a:endParaRPr>
          </a:p>
          <a:p>
            <a:pPr indent="0" lvl="0" marL="0" rtl="0" algn="l">
              <a:lnSpc>
                <a:spcPct val="115000"/>
              </a:lnSpc>
              <a:spcBef>
                <a:spcPts val="0"/>
              </a:spcBef>
              <a:spcAft>
                <a:spcPts val="0"/>
              </a:spcAft>
              <a:buClr>
                <a:schemeClr val="dk1"/>
              </a:buClr>
              <a:buSzPts val="1100"/>
              <a:buFont typeface="Arial"/>
              <a:buNone/>
            </a:pPr>
            <a:r>
              <a:t/>
            </a:r>
            <a:endParaRPr i="1" sz="1600">
              <a:solidFill>
                <a:schemeClr val="dk1"/>
              </a:solidFill>
              <a:latin typeface="Pontano Sans"/>
              <a:ea typeface="Pontano Sans"/>
              <a:cs typeface="Pontano Sans"/>
              <a:sym typeface="Pontano Sans"/>
            </a:endParaRPr>
          </a:p>
          <a:p>
            <a:pPr indent="0" lvl="0" marL="0" rtl="0" algn="l">
              <a:lnSpc>
                <a:spcPct val="115000"/>
              </a:lnSpc>
              <a:spcBef>
                <a:spcPts val="0"/>
              </a:spcBef>
              <a:spcAft>
                <a:spcPts val="0"/>
              </a:spcAft>
              <a:buNone/>
            </a:pPr>
            <a:r>
              <a:rPr i="1" lang="en" sz="1600">
                <a:solidFill>
                  <a:schemeClr val="dk1"/>
                </a:solidFill>
                <a:latin typeface="Pontano Sans"/>
                <a:ea typeface="Pontano Sans"/>
                <a:cs typeface="Pontano Sans"/>
                <a:sym typeface="Pontano Sans"/>
              </a:rPr>
              <a:t>What resources will support us to design for learning?</a:t>
            </a:r>
            <a:endParaRPr i="1" sz="1600">
              <a:solidFill>
                <a:schemeClr val="dk1"/>
              </a:solidFill>
              <a:latin typeface="Pontano Sans"/>
              <a:ea typeface="Pontano Sans"/>
              <a:cs typeface="Pontano Sans"/>
              <a:sym typeface="Pontano Sans"/>
            </a:endParaRPr>
          </a:p>
          <a:p>
            <a:pPr indent="0" lvl="0" marL="0" rtl="0" algn="l">
              <a:lnSpc>
                <a:spcPct val="115000"/>
              </a:lnSpc>
              <a:spcBef>
                <a:spcPts val="0"/>
              </a:spcBef>
              <a:spcAft>
                <a:spcPts val="0"/>
              </a:spcAft>
              <a:buNone/>
            </a:pPr>
            <a:r>
              <a:t/>
            </a:r>
            <a:endParaRPr i="1" sz="1600">
              <a:solidFill>
                <a:schemeClr val="dk1"/>
              </a:solidFill>
              <a:latin typeface="Pontano Sans"/>
              <a:ea typeface="Pontano Sans"/>
              <a:cs typeface="Pontano Sans"/>
              <a:sym typeface="Pontano Sans"/>
            </a:endParaRPr>
          </a:p>
          <a:p>
            <a:pPr indent="0" lvl="0" marL="0" rtl="0" algn="l">
              <a:lnSpc>
                <a:spcPct val="115000"/>
              </a:lnSpc>
              <a:spcBef>
                <a:spcPts val="0"/>
              </a:spcBef>
              <a:spcAft>
                <a:spcPts val="0"/>
              </a:spcAft>
              <a:buNone/>
            </a:pPr>
            <a:r>
              <a:rPr i="1" lang="en" sz="1600">
                <a:solidFill>
                  <a:schemeClr val="dk1"/>
                </a:solidFill>
                <a:latin typeface="Pontano Sans"/>
                <a:ea typeface="Pontano Sans"/>
                <a:cs typeface="Pontano Sans"/>
                <a:sym typeface="Pontano Sans"/>
              </a:rPr>
              <a:t>How might we make connections with other subjects?</a:t>
            </a:r>
            <a:endParaRPr i="1" sz="1600">
              <a:solidFill>
                <a:schemeClr val="dk1"/>
              </a:solidFill>
              <a:latin typeface="Pontano Sans"/>
              <a:ea typeface="Pontano Sans"/>
              <a:cs typeface="Pontano Sans"/>
              <a:sym typeface="Pontano Sans"/>
            </a:endParaRPr>
          </a:p>
        </p:txBody>
      </p:sp>
      <p:sp>
        <p:nvSpPr>
          <p:cNvPr id="143" name="Google Shape;143;p18"/>
          <p:cNvSpPr/>
          <p:nvPr/>
        </p:nvSpPr>
        <p:spPr>
          <a:xfrm>
            <a:off x="6376325" y="899350"/>
            <a:ext cx="747775" cy="495150"/>
          </a:xfrm>
          <a:prstGeom prst="flowChart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ecial Elite"/>
                <a:ea typeface="Special Elite"/>
                <a:cs typeface="Special Elite"/>
                <a:sym typeface="Special Elite"/>
              </a:rPr>
              <a:t>Part 1</a:t>
            </a:r>
            <a:endParaRPr b="1">
              <a:latin typeface="Special Elite"/>
              <a:ea typeface="Special Elite"/>
              <a:cs typeface="Special Elite"/>
              <a:sym typeface="Special Elite"/>
            </a:endParaRPr>
          </a:p>
        </p:txBody>
      </p:sp>
      <p:sp>
        <p:nvSpPr>
          <p:cNvPr id="144" name="Google Shape;144;p18"/>
          <p:cNvSpPr/>
          <p:nvPr/>
        </p:nvSpPr>
        <p:spPr>
          <a:xfrm>
            <a:off x="6376325" y="1789425"/>
            <a:ext cx="747775" cy="495150"/>
          </a:xfrm>
          <a:prstGeom prst="flowChartProcess">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ecial Elite"/>
                <a:ea typeface="Special Elite"/>
                <a:cs typeface="Special Elite"/>
                <a:sym typeface="Special Elite"/>
              </a:rPr>
              <a:t>Part 2</a:t>
            </a:r>
            <a:endParaRPr b="1">
              <a:latin typeface="Special Elite"/>
              <a:ea typeface="Special Elite"/>
              <a:cs typeface="Special Elite"/>
              <a:sym typeface="Special Elite"/>
            </a:endParaRPr>
          </a:p>
        </p:txBody>
      </p:sp>
      <p:sp>
        <p:nvSpPr>
          <p:cNvPr id="145" name="Google Shape;145;p18"/>
          <p:cNvSpPr/>
          <p:nvPr/>
        </p:nvSpPr>
        <p:spPr>
          <a:xfrm>
            <a:off x="6376325" y="2841175"/>
            <a:ext cx="747775" cy="495150"/>
          </a:xfrm>
          <a:prstGeom prst="flowChartProcess">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ecial Elite"/>
                <a:ea typeface="Special Elite"/>
                <a:cs typeface="Special Elite"/>
                <a:sym typeface="Special Elite"/>
              </a:rPr>
              <a:t>Part 3</a:t>
            </a:r>
            <a:endParaRPr b="1">
              <a:latin typeface="Special Elite"/>
              <a:ea typeface="Special Elite"/>
              <a:cs typeface="Special Elite"/>
              <a:sym typeface="Special Elite"/>
            </a:endParaRPr>
          </a:p>
        </p:txBody>
      </p:sp>
      <p:sp>
        <p:nvSpPr>
          <p:cNvPr id="146" name="Google Shape;146;p18"/>
          <p:cNvSpPr txBox="1"/>
          <p:nvPr/>
        </p:nvSpPr>
        <p:spPr>
          <a:xfrm>
            <a:off x="2958650" y="4251038"/>
            <a:ext cx="3000000" cy="738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Didact Gothic"/>
                <a:ea typeface="Didact Gothic"/>
                <a:cs typeface="Didact Gothic"/>
                <a:sym typeface="Didact Gothic"/>
              </a:rPr>
              <a:t>Link to slides: </a:t>
            </a:r>
            <a:r>
              <a:rPr lang="en" sz="1800" u="sng">
                <a:solidFill>
                  <a:schemeClr val="hlink"/>
                </a:solidFill>
                <a:latin typeface="Didact Gothic"/>
                <a:ea typeface="Didact Gothic"/>
                <a:cs typeface="Didact Gothic"/>
                <a:sym typeface="Didact Gothic"/>
                <a:hlinkClick r:id="rId6"/>
              </a:rPr>
              <a:t>https://bit.ly/G2-3science</a:t>
            </a:r>
            <a:r>
              <a:rPr lang="en" sz="1800">
                <a:latin typeface="Didact Gothic"/>
                <a:ea typeface="Didact Gothic"/>
                <a:cs typeface="Didact Gothic"/>
                <a:sym typeface="Didact Gothic"/>
              </a:rPr>
              <a:t> </a:t>
            </a:r>
            <a:endParaRPr sz="1800">
              <a:latin typeface="Didact Gothic"/>
              <a:ea typeface="Didact Gothic"/>
              <a:cs typeface="Didact Gothic"/>
              <a:sym typeface="Didact Gothic"/>
            </a:endParaRPr>
          </a:p>
        </p:txBody>
      </p:sp>
      <p:sp>
        <p:nvSpPr>
          <p:cNvPr id="147" name="Google Shape;147;p18"/>
          <p:cNvSpPr/>
          <p:nvPr/>
        </p:nvSpPr>
        <p:spPr>
          <a:xfrm>
            <a:off x="5746388" y="508200"/>
            <a:ext cx="3634800" cy="1149300"/>
          </a:xfrm>
          <a:prstGeom prst="ellipse">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Heading Here</a:t>
            </a:r>
            <a:endParaRPr/>
          </a:p>
        </p:txBody>
      </p:sp>
      <p:pic>
        <p:nvPicPr>
          <p:cNvPr id="218" name="Google Shape;218;p27"/>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219" name="Google Shape;219;p27"/>
          <p:cNvPicPr preferRelativeResize="0"/>
          <p:nvPr/>
        </p:nvPicPr>
        <p:blipFill>
          <a:blip r:embed="rId4">
            <a:alphaModFix/>
          </a:blip>
          <a:stretch>
            <a:fillRect/>
          </a:stretch>
        </p:blipFill>
        <p:spPr>
          <a:xfrm>
            <a:off x="218750" y="306299"/>
            <a:ext cx="7205775" cy="3416400"/>
          </a:xfrm>
          <a:prstGeom prst="rect">
            <a:avLst/>
          </a:prstGeom>
          <a:noFill/>
          <a:ln cap="flat" cmpd="sng" w="9525">
            <a:solidFill>
              <a:schemeClr val="dk2"/>
            </a:solidFill>
            <a:prstDash val="solid"/>
            <a:round/>
            <a:headEnd len="sm" w="sm" type="none"/>
            <a:tailEnd len="sm" w="sm" type="none"/>
          </a:ln>
        </p:spPr>
      </p:pic>
      <p:sp>
        <p:nvSpPr>
          <p:cNvPr id="220" name="Google Shape;220;p27"/>
          <p:cNvSpPr/>
          <p:nvPr/>
        </p:nvSpPr>
        <p:spPr>
          <a:xfrm>
            <a:off x="6543175" y="1888975"/>
            <a:ext cx="1524900" cy="842100"/>
          </a:xfrm>
          <a:prstGeom prst="ellipse">
            <a:avLst/>
          </a:prstGeom>
          <a:noFill/>
          <a:ln cap="flat" cmpd="sng" w="381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 name="Google Shape;221;p27"/>
          <p:cNvPicPr preferRelativeResize="0"/>
          <p:nvPr/>
        </p:nvPicPr>
        <p:blipFill>
          <a:blip r:embed="rId5">
            <a:alphaModFix/>
          </a:blip>
          <a:stretch>
            <a:fillRect/>
          </a:stretch>
        </p:blipFill>
        <p:spPr>
          <a:xfrm>
            <a:off x="859643" y="0"/>
            <a:ext cx="5313166" cy="5143501"/>
          </a:xfrm>
          <a:prstGeom prst="rect">
            <a:avLst/>
          </a:prstGeom>
          <a:noFill/>
          <a:ln cap="flat" cmpd="sng" w="9525">
            <a:solidFill>
              <a:schemeClr val="dk2"/>
            </a:solidFill>
            <a:prstDash val="solid"/>
            <a:round/>
            <a:headEnd len="sm" w="sm" type="none"/>
            <a:tailEnd len="sm" w="sm" type="none"/>
          </a:ln>
        </p:spPr>
      </p:pic>
      <p:sp>
        <p:nvSpPr>
          <p:cNvPr id="222" name="Google Shape;222;p27"/>
          <p:cNvSpPr/>
          <p:nvPr/>
        </p:nvSpPr>
        <p:spPr>
          <a:xfrm>
            <a:off x="5894550" y="2196150"/>
            <a:ext cx="887700" cy="375600"/>
          </a:xfrm>
          <a:prstGeom prst="leftArrow">
            <a:avLst>
              <a:gd fmla="val 50000" name="adj1"/>
              <a:gd fmla="val 50000" name="adj2"/>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8"/>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228" name="Google Shape;228;p28"/>
          <p:cNvPicPr preferRelativeResize="0"/>
          <p:nvPr/>
        </p:nvPicPr>
        <p:blipFill>
          <a:blip r:embed="rId4">
            <a:alphaModFix/>
          </a:blip>
          <a:stretch>
            <a:fillRect/>
          </a:stretch>
        </p:blipFill>
        <p:spPr>
          <a:xfrm>
            <a:off x="204532" y="0"/>
            <a:ext cx="5819838" cy="5143501"/>
          </a:xfrm>
          <a:prstGeom prst="rect">
            <a:avLst/>
          </a:prstGeom>
          <a:noFill/>
          <a:ln>
            <a:noFill/>
          </a:ln>
        </p:spPr>
      </p:pic>
      <p:sp>
        <p:nvSpPr>
          <p:cNvPr id="229" name="Google Shape;229;p28"/>
          <p:cNvSpPr/>
          <p:nvPr/>
        </p:nvSpPr>
        <p:spPr>
          <a:xfrm>
            <a:off x="3224425" y="428625"/>
            <a:ext cx="1208100" cy="4110900"/>
          </a:xfrm>
          <a:prstGeom prst="rightBrace">
            <a:avLst>
              <a:gd fmla="val 50000" name="adj1"/>
              <a:gd fmla="val 50000" name="adj2"/>
            </a:avLst>
          </a:prstGeom>
          <a:noFill/>
          <a:ln cap="flat" cmpd="sng" w="762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8"/>
          <p:cNvSpPr txBox="1"/>
          <p:nvPr/>
        </p:nvSpPr>
        <p:spPr>
          <a:xfrm>
            <a:off x="4607725" y="2230800"/>
            <a:ext cx="4149900" cy="677100"/>
          </a:xfrm>
          <a:prstGeom prst="rect">
            <a:avLst/>
          </a:prstGeom>
          <a:solidFill>
            <a:schemeClr val="lt1"/>
          </a:solidFill>
          <a:ln cap="flat" cmpd="sng" w="19050">
            <a:solidFill>
              <a:srgbClr val="99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Didact Gothic"/>
                <a:ea typeface="Didact Gothic"/>
                <a:cs typeface="Didact Gothic"/>
                <a:sym typeface="Didact Gothic"/>
              </a:rPr>
              <a:t>Previous curriculum was organized by TOPICS within grades 1 through 6.  </a:t>
            </a:r>
            <a:endParaRPr sz="1600">
              <a:latin typeface="Didact Gothic"/>
              <a:ea typeface="Didact Gothic"/>
              <a:cs typeface="Didact Gothic"/>
              <a:sym typeface="Didact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9"/>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236" name="Google Shape;236;p29"/>
          <p:cNvPicPr preferRelativeResize="0"/>
          <p:nvPr/>
        </p:nvPicPr>
        <p:blipFill>
          <a:blip r:embed="rId4">
            <a:alphaModFix/>
          </a:blip>
          <a:stretch>
            <a:fillRect/>
          </a:stretch>
        </p:blipFill>
        <p:spPr>
          <a:xfrm>
            <a:off x="403574" y="428425"/>
            <a:ext cx="7830302" cy="4286651"/>
          </a:xfrm>
          <a:prstGeom prst="rect">
            <a:avLst/>
          </a:prstGeom>
          <a:noFill/>
          <a:ln>
            <a:noFill/>
          </a:ln>
        </p:spPr>
      </p:pic>
      <p:sp>
        <p:nvSpPr>
          <p:cNvPr id="237" name="Google Shape;237;p29"/>
          <p:cNvSpPr txBox="1"/>
          <p:nvPr/>
        </p:nvSpPr>
        <p:spPr>
          <a:xfrm>
            <a:off x="6273500" y="1139750"/>
            <a:ext cx="2299200" cy="1908600"/>
          </a:xfrm>
          <a:prstGeom prst="rect">
            <a:avLst/>
          </a:prstGeom>
          <a:solidFill>
            <a:schemeClr val="lt1"/>
          </a:solidFill>
          <a:ln cap="flat" cmpd="sng" w="38100">
            <a:solidFill>
              <a:srgbClr val="99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Didact Gothic"/>
                <a:ea typeface="Didact Gothic"/>
                <a:cs typeface="Didact Gothic"/>
                <a:sym typeface="Didact Gothic"/>
              </a:rPr>
              <a:t>ALL new curriculum uses the same architecture.  </a:t>
            </a:r>
            <a:endParaRPr sz="1600">
              <a:latin typeface="Didact Gothic"/>
              <a:ea typeface="Didact Gothic"/>
              <a:cs typeface="Didact Gothic"/>
              <a:sym typeface="Didact Gothic"/>
            </a:endParaRPr>
          </a:p>
          <a:p>
            <a:pPr indent="0" lvl="0" marL="0" rtl="0" algn="l">
              <a:spcBef>
                <a:spcPts val="0"/>
              </a:spcBef>
              <a:spcAft>
                <a:spcPts val="0"/>
              </a:spcAft>
              <a:buNone/>
            </a:pPr>
            <a:r>
              <a:t/>
            </a:r>
            <a:endParaRPr sz="1600">
              <a:latin typeface="Didact Gothic"/>
              <a:ea typeface="Didact Gothic"/>
              <a:cs typeface="Didact Gothic"/>
              <a:sym typeface="Didact Gothic"/>
            </a:endParaRPr>
          </a:p>
          <a:p>
            <a:pPr indent="0" lvl="0" marL="0" rtl="0" algn="l">
              <a:spcBef>
                <a:spcPts val="0"/>
              </a:spcBef>
              <a:spcAft>
                <a:spcPts val="0"/>
              </a:spcAft>
              <a:buNone/>
            </a:pPr>
            <a:r>
              <a:rPr lang="en" sz="1600">
                <a:latin typeface="Didact Gothic"/>
                <a:ea typeface="Didact Gothic"/>
                <a:cs typeface="Didact Gothic"/>
                <a:sym typeface="Didact Gothic"/>
              </a:rPr>
              <a:t>This is good news for teaching young scientists!</a:t>
            </a:r>
            <a:endParaRPr sz="1600">
              <a:latin typeface="Didact Gothic"/>
              <a:ea typeface="Didact Gothic"/>
              <a:cs typeface="Didact Gothic"/>
              <a:sym typeface="Didact Gothic"/>
            </a:endParaRPr>
          </a:p>
        </p:txBody>
      </p:sp>
      <p:sp>
        <p:nvSpPr>
          <p:cNvPr id="238" name="Google Shape;238;p29"/>
          <p:cNvSpPr txBox="1"/>
          <p:nvPr/>
        </p:nvSpPr>
        <p:spPr>
          <a:xfrm>
            <a:off x="0" y="4835700"/>
            <a:ext cx="507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Source:  Alberta Education, 2022</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0"/>
          <p:cNvPicPr preferRelativeResize="0"/>
          <p:nvPr/>
        </p:nvPicPr>
        <p:blipFill>
          <a:blip r:embed="rId3">
            <a:alphaModFix/>
          </a:blip>
          <a:stretch>
            <a:fillRect/>
          </a:stretch>
        </p:blipFill>
        <p:spPr>
          <a:xfrm>
            <a:off x="863613" y="158550"/>
            <a:ext cx="7416775" cy="4400825"/>
          </a:xfrm>
          <a:prstGeom prst="rect">
            <a:avLst/>
          </a:prstGeom>
          <a:noFill/>
          <a:ln>
            <a:noFill/>
          </a:ln>
        </p:spPr>
      </p:pic>
      <p:sp>
        <p:nvSpPr>
          <p:cNvPr id="244" name="Google Shape;244;p30"/>
          <p:cNvSpPr txBox="1"/>
          <p:nvPr/>
        </p:nvSpPr>
        <p:spPr>
          <a:xfrm>
            <a:off x="0" y="4835700"/>
            <a:ext cx="507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Source:  Alberta Education, 2022</a:t>
            </a:r>
            <a:endParaRPr sz="800"/>
          </a:p>
        </p:txBody>
      </p:sp>
      <p:pic>
        <p:nvPicPr>
          <p:cNvPr id="245" name="Google Shape;245;p30"/>
          <p:cNvPicPr preferRelativeResize="0"/>
          <p:nvPr/>
        </p:nvPicPr>
        <p:blipFill>
          <a:blip r:embed="rId4">
            <a:alphaModFix/>
          </a:blip>
          <a:stretch>
            <a:fillRect/>
          </a:stretch>
        </p:blipFill>
        <p:spPr>
          <a:xfrm>
            <a:off x="5363175" y="158550"/>
            <a:ext cx="3614216" cy="1510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graphicFrame>
        <p:nvGraphicFramePr>
          <p:cNvPr id="250" name="Google Shape;250;p31"/>
          <p:cNvGraphicFramePr/>
          <p:nvPr/>
        </p:nvGraphicFramePr>
        <p:xfrm>
          <a:off x="38" y="86923"/>
          <a:ext cx="3000000" cy="3000000"/>
        </p:xfrm>
        <a:graphic>
          <a:graphicData uri="http://schemas.openxmlformats.org/drawingml/2006/table">
            <a:tbl>
              <a:tblPr>
                <a:noFill/>
                <a:tableStyleId>{AD2D138A-0D28-4BAA-85D0-DD73E5408F2F}</a:tableStyleId>
              </a:tblPr>
              <a:tblGrid>
                <a:gridCol w="1306275"/>
                <a:gridCol w="1306275"/>
                <a:gridCol w="1306275"/>
                <a:gridCol w="1306275"/>
                <a:gridCol w="1306275"/>
                <a:gridCol w="1306275"/>
                <a:gridCol w="1306275"/>
              </a:tblGrid>
              <a:tr h="365725">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K</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1</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2</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3</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4</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5</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6</a:t>
                      </a:r>
                      <a:endParaRPr b="1" sz="1200">
                        <a:latin typeface="Didact Gothic"/>
                        <a:ea typeface="Didact Gothic"/>
                        <a:cs typeface="Didact Gothic"/>
                        <a:sym typeface="Didact Gothic"/>
                      </a:endParaRPr>
                    </a:p>
                  </a:txBody>
                  <a:tcPr marT="91425" marB="91425" marR="91425" marL="91425"/>
                </a:tc>
              </a:tr>
              <a:tr h="380975">
                <a:tc gridSpan="7">
                  <a:txBody>
                    <a:bodyPr/>
                    <a:lstStyle/>
                    <a:p>
                      <a:pPr indent="0" lvl="0" marL="0" rtl="0" algn="l">
                        <a:spcBef>
                          <a:spcPts val="0"/>
                        </a:spcBef>
                        <a:spcAft>
                          <a:spcPts val="0"/>
                        </a:spcAft>
                        <a:buNone/>
                      </a:pPr>
                      <a:r>
                        <a:rPr b="1" lang="en" sz="1300">
                          <a:latin typeface="Didact Gothic"/>
                          <a:ea typeface="Didact Gothic"/>
                          <a:cs typeface="Didact Gothic"/>
                          <a:sym typeface="Didact Gothic"/>
                        </a:rPr>
                        <a:t>Matter: </a:t>
                      </a:r>
                      <a:r>
                        <a:rPr lang="en" sz="1200">
                          <a:latin typeface="Didact Gothic"/>
                          <a:ea typeface="Didact Gothic"/>
                          <a:cs typeface="Didact Gothic"/>
                          <a:sym typeface="Didact Gothic"/>
                        </a:rPr>
                        <a:t>Understandings of the physical world are deepened by investigating matter and energy.</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17150">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380975">
                <a:tc gridSpan="7">
                  <a:txBody>
                    <a:bodyPr/>
                    <a:lstStyle/>
                    <a:p>
                      <a:pPr indent="0" lvl="0" marL="0" rtl="0" algn="l">
                        <a:spcBef>
                          <a:spcPts val="0"/>
                        </a:spcBef>
                        <a:spcAft>
                          <a:spcPts val="0"/>
                        </a:spcAft>
                        <a:buNone/>
                      </a:pPr>
                      <a:r>
                        <a:rPr b="1" lang="en" sz="1300">
                          <a:latin typeface="Didact Gothic"/>
                          <a:ea typeface="Didact Gothic"/>
                          <a:cs typeface="Didact Gothic"/>
                          <a:sym typeface="Didact Gothic"/>
                        </a:rPr>
                        <a:t>Energy:</a:t>
                      </a:r>
                      <a:r>
                        <a:rPr lang="en" sz="1300">
                          <a:latin typeface="Didact Gothic"/>
                          <a:ea typeface="Didact Gothic"/>
                          <a:cs typeface="Didact Gothic"/>
                          <a:sym typeface="Didact Gothic"/>
                        </a:rPr>
                        <a:t> </a:t>
                      </a:r>
                      <a:r>
                        <a:rPr lang="en" sz="1200">
                          <a:latin typeface="Didact Gothic"/>
                          <a:ea typeface="Didact Gothic"/>
                          <a:cs typeface="Didact Gothic"/>
                          <a:sym typeface="Didact Gothic"/>
                        </a:rPr>
                        <a:t>Understandings of the </a:t>
                      </a:r>
                      <a:r>
                        <a:rPr lang="en" sz="1200">
                          <a:latin typeface="Didact Gothic"/>
                          <a:ea typeface="Didact Gothic"/>
                          <a:cs typeface="Didact Gothic"/>
                          <a:sym typeface="Didact Gothic"/>
                        </a:rPr>
                        <a:t>physical</a:t>
                      </a:r>
                      <a:r>
                        <a:rPr lang="en" sz="1200">
                          <a:latin typeface="Didact Gothic"/>
                          <a:ea typeface="Didact Gothic"/>
                          <a:cs typeface="Didact Gothic"/>
                          <a:sym typeface="Didact Gothic"/>
                        </a:rPr>
                        <a:t> world are deepened by investigating matter and energy.</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2640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365725">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Earth Systems: </a:t>
                      </a:r>
                      <a:r>
                        <a:rPr lang="en" sz="1200">
                          <a:latin typeface="Didact Gothic"/>
                          <a:ea typeface="Didact Gothic"/>
                          <a:cs typeface="Didact Gothic"/>
                          <a:sym typeface="Didact Gothic"/>
                        </a:rPr>
                        <a:t>understandings of the living world, Earth, and space are deepened by investigating natural systems and their interactions.</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1715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417625">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Living Systems: </a:t>
                      </a:r>
                      <a:r>
                        <a:rPr lang="en" sz="1200">
                          <a:latin typeface="Didact Gothic"/>
                          <a:ea typeface="Didact Gothic"/>
                          <a:cs typeface="Didact Gothic"/>
                          <a:sym typeface="Didact Gothic"/>
                        </a:rPr>
                        <a:t>Understandings of the living world, Earth, and space are deepened by investigating natural systems and their interactions.</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7405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365725">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Space: </a:t>
                      </a:r>
                      <a:r>
                        <a:rPr lang="en" sz="1200">
                          <a:latin typeface="Didact Gothic"/>
                          <a:ea typeface="Didact Gothic"/>
                          <a:cs typeface="Didact Gothic"/>
                          <a:sym typeface="Didact Gothic"/>
                        </a:rPr>
                        <a:t>Understandings of the living world, Earth, and space are deepened by investigating natural systems and their interactions.</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1715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548600">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Computer Science: </a:t>
                      </a:r>
                      <a:r>
                        <a:rPr lang="en" sz="1200">
                          <a:latin typeface="Didact Gothic"/>
                          <a:ea typeface="Didact Gothic"/>
                          <a:cs typeface="Didact Gothic"/>
                          <a:sym typeface="Didact Gothic"/>
                        </a:rPr>
                        <a:t>Problem solving and scientific inquiry are developed through the knowledgeable application of creativity, design, and computational thinking. </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2640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548600">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Scientific Methods: </a:t>
                      </a:r>
                      <a:r>
                        <a:rPr lang="en" sz="1200">
                          <a:latin typeface="Didact Gothic"/>
                          <a:ea typeface="Didact Gothic"/>
                          <a:cs typeface="Didact Gothic"/>
                          <a:sym typeface="Didact Gothic"/>
                        </a:rPr>
                        <a:t>Investigation of the physical world is enhanced through the use of scientific methods that attempt to remove human biases and increase objectivity. </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17375">
                <a:tc>
                  <a:txBody>
                    <a:bodyPr/>
                    <a:lstStyle/>
                    <a:p>
                      <a:pPr indent="0" lvl="0" marL="0" rtl="0" algn="l">
                        <a:spcBef>
                          <a:spcPts val="0"/>
                        </a:spcBef>
                        <a:spcAft>
                          <a:spcPts val="0"/>
                        </a:spcAft>
                        <a:buNone/>
                      </a:pPr>
                      <a:r>
                        <a:t/>
                      </a:r>
                      <a:endParaRPr b="1" sz="100">
                        <a:latin typeface="Didact Gothic"/>
                        <a:ea typeface="Didact Gothic"/>
                        <a:cs typeface="Didact Gothic"/>
                        <a:sym typeface="Didact Gothic"/>
                      </a:endParaRPr>
                    </a:p>
                  </a:txBody>
                  <a:tcPr marT="91425" marB="91425" marR="91425" marL="91425"/>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graphicFrame>
        <p:nvGraphicFramePr>
          <p:cNvPr id="255" name="Google Shape;255;p32"/>
          <p:cNvGraphicFramePr/>
          <p:nvPr/>
        </p:nvGraphicFramePr>
        <p:xfrm>
          <a:off x="25" y="10"/>
          <a:ext cx="3000000" cy="3000000"/>
        </p:xfrm>
        <a:graphic>
          <a:graphicData uri="http://schemas.openxmlformats.org/drawingml/2006/table">
            <a:tbl>
              <a:tblPr>
                <a:noFill/>
                <a:tableStyleId>{AD2D138A-0D28-4BAA-85D0-DD73E5408F2F}</a:tableStyleId>
              </a:tblPr>
              <a:tblGrid>
                <a:gridCol w="1306275"/>
                <a:gridCol w="1306275"/>
                <a:gridCol w="1306275"/>
                <a:gridCol w="1306275"/>
                <a:gridCol w="1306275"/>
                <a:gridCol w="1306275"/>
                <a:gridCol w="1306275"/>
              </a:tblGrid>
              <a:tr h="365725">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K</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1</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2</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3</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4</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5</a:t>
                      </a:r>
                      <a:endParaRPr b="1" sz="12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rPr b="1" lang="en" sz="1200">
                          <a:latin typeface="Didact Gothic"/>
                          <a:ea typeface="Didact Gothic"/>
                          <a:cs typeface="Didact Gothic"/>
                          <a:sym typeface="Didact Gothic"/>
                        </a:rPr>
                        <a:t>6</a:t>
                      </a:r>
                      <a:endParaRPr b="1" sz="1200">
                        <a:latin typeface="Didact Gothic"/>
                        <a:ea typeface="Didact Gothic"/>
                        <a:cs typeface="Didact Gothic"/>
                        <a:sym typeface="Didact Gothic"/>
                      </a:endParaRPr>
                    </a:p>
                  </a:txBody>
                  <a:tcPr marT="91425" marB="91425" marR="91425" marL="91425"/>
                </a:tc>
              </a:tr>
              <a:tr h="380975">
                <a:tc gridSpan="7">
                  <a:txBody>
                    <a:bodyPr/>
                    <a:lstStyle/>
                    <a:p>
                      <a:pPr indent="0" lvl="0" marL="0" rtl="0" algn="l">
                        <a:spcBef>
                          <a:spcPts val="0"/>
                        </a:spcBef>
                        <a:spcAft>
                          <a:spcPts val="0"/>
                        </a:spcAft>
                        <a:buNone/>
                      </a:pPr>
                      <a:r>
                        <a:rPr b="1" lang="en" sz="1300">
                          <a:latin typeface="Didact Gothic"/>
                          <a:ea typeface="Didact Gothic"/>
                          <a:cs typeface="Didact Gothic"/>
                          <a:sym typeface="Didact Gothic"/>
                        </a:rPr>
                        <a:t>Matter: </a:t>
                      </a:r>
                      <a:r>
                        <a:rPr lang="en" sz="1200">
                          <a:latin typeface="Didact Gothic"/>
                          <a:ea typeface="Didact Gothic"/>
                          <a:cs typeface="Didact Gothic"/>
                          <a:sym typeface="Didact Gothic"/>
                        </a:rPr>
                        <a:t>Understandings of the physical world are deepened by investigating matter and energy.</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17150">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lnSpc>
                          <a:spcPct val="50000"/>
                        </a:lnSpc>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380975">
                <a:tc gridSpan="7">
                  <a:txBody>
                    <a:bodyPr/>
                    <a:lstStyle/>
                    <a:p>
                      <a:pPr indent="0" lvl="0" marL="0" rtl="0" algn="l">
                        <a:spcBef>
                          <a:spcPts val="0"/>
                        </a:spcBef>
                        <a:spcAft>
                          <a:spcPts val="0"/>
                        </a:spcAft>
                        <a:buNone/>
                      </a:pPr>
                      <a:r>
                        <a:rPr b="1" lang="en" sz="1300">
                          <a:latin typeface="Didact Gothic"/>
                          <a:ea typeface="Didact Gothic"/>
                          <a:cs typeface="Didact Gothic"/>
                          <a:sym typeface="Didact Gothic"/>
                        </a:rPr>
                        <a:t>Energy:</a:t>
                      </a:r>
                      <a:r>
                        <a:rPr lang="en" sz="1300">
                          <a:latin typeface="Didact Gothic"/>
                          <a:ea typeface="Didact Gothic"/>
                          <a:cs typeface="Didact Gothic"/>
                          <a:sym typeface="Didact Gothic"/>
                        </a:rPr>
                        <a:t> </a:t>
                      </a:r>
                      <a:r>
                        <a:rPr lang="en" sz="1200">
                          <a:latin typeface="Didact Gothic"/>
                          <a:ea typeface="Didact Gothic"/>
                          <a:cs typeface="Didact Gothic"/>
                          <a:sym typeface="Didact Gothic"/>
                        </a:rPr>
                        <a:t>Understandings of the physical world are deepened by investigating matter and energy.</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2640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365725">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Earth Systems: </a:t>
                      </a:r>
                      <a:r>
                        <a:rPr lang="en" sz="1200">
                          <a:latin typeface="Didact Gothic"/>
                          <a:ea typeface="Didact Gothic"/>
                          <a:cs typeface="Didact Gothic"/>
                          <a:sym typeface="Didact Gothic"/>
                        </a:rPr>
                        <a:t>understandings of the living world, Earth, and space are deepened by investigating natural systems and their interactions.</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1715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548600">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Living Systems: </a:t>
                      </a:r>
                      <a:r>
                        <a:rPr lang="en" sz="1200">
                          <a:latin typeface="Didact Gothic"/>
                          <a:ea typeface="Didact Gothic"/>
                          <a:cs typeface="Didact Gothic"/>
                          <a:sym typeface="Didact Gothic"/>
                        </a:rPr>
                        <a:t>Understandings of the living world, Earth, and space are deepened by investigating natural systems and their interactions.</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1715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365725">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Space: </a:t>
                      </a:r>
                      <a:r>
                        <a:rPr lang="en" sz="1200">
                          <a:latin typeface="Didact Gothic"/>
                          <a:ea typeface="Didact Gothic"/>
                          <a:cs typeface="Didact Gothic"/>
                          <a:sym typeface="Didact Gothic"/>
                        </a:rPr>
                        <a:t>Understandings of the living world, Earth, and space are deepened by investigating natural systems and their interactions.</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1715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548600">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Computer Science: </a:t>
                      </a:r>
                      <a:r>
                        <a:rPr lang="en" sz="1200">
                          <a:latin typeface="Didact Gothic"/>
                          <a:ea typeface="Didact Gothic"/>
                          <a:cs typeface="Didact Gothic"/>
                          <a:sym typeface="Didact Gothic"/>
                        </a:rPr>
                        <a:t>Problem solving and scientific inquiry are developed through the knowledgeable application of creativity, design, and computational thinking. </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26400">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c>
                  <a:txBody>
                    <a:bodyPr/>
                    <a:lstStyle/>
                    <a:p>
                      <a:pPr indent="0" lvl="0" marL="0" rtl="0" algn="ctr">
                        <a:spcBef>
                          <a:spcPts val="0"/>
                        </a:spcBef>
                        <a:spcAft>
                          <a:spcPts val="0"/>
                        </a:spcAft>
                        <a:buNone/>
                      </a:pPr>
                      <a:r>
                        <a:t/>
                      </a:r>
                      <a:endParaRPr sz="100">
                        <a:latin typeface="Didact Gothic"/>
                        <a:ea typeface="Didact Gothic"/>
                        <a:cs typeface="Didact Gothic"/>
                        <a:sym typeface="Didact Gothic"/>
                      </a:endParaRPr>
                    </a:p>
                  </a:txBody>
                  <a:tcPr marT="91425" marB="91425" marR="91425" marL="91425">
                    <a:solidFill>
                      <a:srgbClr val="F9CB9C"/>
                    </a:solidFill>
                  </a:tcPr>
                </a:tc>
              </a:tr>
              <a:tr h="548600">
                <a:tc gridSpan="7">
                  <a:txBody>
                    <a:bodyPr/>
                    <a:lstStyle/>
                    <a:p>
                      <a:pPr indent="0" lvl="0" marL="0" rtl="0" algn="l">
                        <a:spcBef>
                          <a:spcPts val="0"/>
                        </a:spcBef>
                        <a:spcAft>
                          <a:spcPts val="0"/>
                        </a:spcAft>
                        <a:buNone/>
                      </a:pPr>
                      <a:r>
                        <a:rPr b="1" lang="en" sz="1200">
                          <a:latin typeface="Didact Gothic"/>
                          <a:ea typeface="Didact Gothic"/>
                          <a:cs typeface="Didact Gothic"/>
                          <a:sym typeface="Didact Gothic"/>
                        </a:rPr>
                        <a:t>Scientific Methods: </a:t>
                      </a:r>
                      <a:r>
                        <a:rPr lang="en" sz="1200">
                          <a:latin typeface="Didact Gothic"/>
                          <a:ea typeface="Didact Gothic"/>
                          <a:cs typeface="Didact Gothic"/>
                          <a:sym typeface="Didact Gothic"/>
                        </a:rPr>
                        <a:t>Investigation of the physical world is enhanced through the use of scientific methods that attempt to remove human biases and increase objectivity. </a:t>
                      </a:r>
                      <a:endParaRPr sz="1200">
                        <a:latin typeface="Didact Gothic"/>
                        <a:ea typeface="Didact Gothic"/>
                        <a:cs typeface="Didact Gothic"/>
                        <a:sym typeface="Didact Gothic"/>
                      </a:endParaRPr>
                    </a:p>
                  </a:txBody>
                  <a:tcPr marT="91425" marB="91425" marR="91425" marL="91425"/>
                </a:tc>
                <a:tc hMerge="1"/>
                <a:tc hMerge="1"/>
                <a:tc hMerge="1"/>
                <a:tc hMerge="1"/>
                <a:tc hMerge="1"/>
                <a:tc hMerge="1"/>
              </a:tr>
              <a:tr h="217375">
                <a:tc>
                  <a:txBody>
                    <a:bodyPr/>
                    <a:lstStyle/>
                    <a:p>
                      <a:pPr indent="0" lvl="0" marL="0" rtl="0" algn="l">
                        <a:spcBef>
                          <a:spcPts val="0"/>
                        </a:spcBef>
                        <a:spcAft>
                          <a:spcPts val="0"/>
                        </a:spcAft>
                        <a:buNone/>
                      </a:pPr>
                      <a:r>
                        <a:t/>
                      </a:r>
                      <a:endParaRPr b="1" sz="100">
                        <a:latin typeface="Didact Gothic"/>
                        <a:ea typeface="Didact Gothic"/>
                        <a:cs typeface="Didact Gothic"/>
                        <a:sym typeface="Didact Gothic"/>
                      </a:endParaRPr>
                    </a:p>
                  </a:txBody>
                  <a:tcPr marT="91425" marB="91425" marR="91425" marL="91425"/>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c>
                  <a:txBody>
                    <a:bodyPr/>
                    <a:lstStyle/>
                    <a:p>
                      <a:pPr indent="0" lvl="0" marL="0" rtl="0" algn="l">
                        <a:spcBef>
                          <a:spcPts val="0"/>
                        </a:spcBef>
                        <a:spcAft>
                          <a:spcPts val="0"/>
                        </a:spcAft>
                        <a:buNone/>
                      </a:pPr>
                      <a:r>
                        <a:t/>
                      </a:r>
                      <a:endParaRPr sz="100"/>
                    </a:p>
                  </a:txBody>
                  <a:tcPr marT="91425" marB="91425" marR="91425" marL="91425">
                    <a:solidFill>
                      <a:srgbClr val="F9CB9C"/>
                    </a:solidFill>
                  </a:tcPr>
                </a:tc>
              </a:tr>
            </a:tbl>
          </a:graphicData>
        </a:graphic>
      </p:graphicFrame>
      <p:sp>
        <p:nvSpPr>
          <p:cNvPr id="256" name="Google Shape;256;p32"/>
          <p:cNvSpPr/>
          <p:nvPr/>
        </p:nvSpPr>
        <p:spPr>
          <a:xfrm>
            <a:off x="3224425" y="428625"/>
            <a:ext cx="1208100" cy="4110900"/>
          </a:xfrm>
          <a:prstGeom prst="rightBrace">
            <a:avLst>
              <a:gd fmla="val 50000" name="adj1"/>
              <a:gd fmla="val 50000" name="adj2"/>
            </a:avLst>
          </a:prstGeom>
          <a:noFill/>
          <a:ln cap="flat" cmpd="sng" w="762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2"/>
          <p:cNvSpPr txBox="1"/>
          <p:nvPr/>
        </p:nvSpPr>
        <p:spPr>
          <a:xfrm>
            <a:off x="4607725" y="2230800"/>
            <a:ext cx="4149900" cy="923400"/>
          </a:xfrm>
          <a:prstGeom prst="rect">
            <a:avLst/>
          </a:prstGeom>
          <a:solidFill>
            <a:schemeClr val="lt1"/>
          </a:solidFill>
          <a:ln cap="flat" cmpd="sng" w="19050">
            <a:solidFill>
              <a:srgbClr val="99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Didact Gothic"/>
                <a:ea typeface="Didact Gothic"/>
                <a:cs typeface="Didact Gothic"/>
                <a:sym typeface="Didact Gothic"/>
              </a:rPr>
              <a:t>Now, each grade will uncover concepts, knowledge and skills that derive from the same organizing ideas.</a:t>
            </a:r>
            <a:endParaRPr sz="1600">
              <a:latin typeface="Didact Gothic"/>
              <a:ea typeface="Didact Gothic"/>
              <a:cs typeface="Didact Gothic"/>
              <a:sym typeface="Didact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3"/>
          <p:cNvPicPr preferRelativeResize="0"/>
          <p:nvPr/>
        </p:nvPicPr>
        <p:blipFill>
          <a:blip r:embed="rId3">
            <a:alphaModFix/>
          </a:blip>
          <a:stretch>
            <a:fillRect/>
          </a:stretch>
        </p:blipFill>
        <p:spPr>
          <a:xfrm>
            <a:off x="358574" y="238975"/>
            <a:ext cx="7824002" cy="4461475"/>
          </a:xfrm>
          <a:prstGeom prst="rect">
            <a:avLst/>
          </a:prstGeom>
          <a:noFill/>
          <a:ln>
            <a:noFill/>
          </a:ln>
        </p:spPr>
      </p:pic>
      <p:pic>
        <p:nvPicPr>
          <p:cNvPr id="263" name="Google Shape;263;p33"/>
          <p:cNvPicPr preferRelativeResize="0"/>
          <p:nvPr/>
        </p:nvPicPr>
        <p:blipFill>
          <a:blip r:embed="rId4">
            <a:alphaModFix/>
          </a:blip>
          <a:stretch>
            <a:fillRect/>
          </a:stretch>
        </p:blipFill>
        <p:spPr>
          <a:xfrm>
            <a:off x="5472350" y="61500"/>
            <a:ext cx="3614216" cy="1510600"/>
          </a:xfrm>
          <a:prstGeom prst="rect">
            <a:avLst/>
          </a:prstGeom>
          <a:noFill/>
          <a:ln cap="flat" cmpd="sng" w="9525">
            <a:solidFill>
              <a:srgbClr val="E69138"/>
            </a:solidFill>
            <a:prstDash val="solid"/>
            <a:round/>
            <a:headEnd len="sm" w="sm" type="none"/>
            <a:tailEnd len="sm" w="sm" type="none"/>
          </a:ln>
        </p:spPr>
      </p:pic>
      <p:sp>
        <p:nvSpPr>
          <p:cNvPr id="264" name="Google Shape;264;p33"/>
          <p:cNvSpPr txBox="1"/>
          <p:nvPr/>
        </p:nvSpPr>
        <p:spPr>
          <a:xfrm>
            <a:off x="0" y="4835700"/>
            <a:ext cx="507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Source:  Alberta Education, 2022</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4"/>
          <p:cNvPicPr preferRelativeResize="0"/>
          <p:nvPr/>
        </p:nvPicPr>
        <p:blipFill>
          <a:blip r:embed="rId3">
            <a:alphaModFix/>
          </a:blip>
          <a:stretch>
            <a:fillRect/>
          </a:stretch>
        </p:blipFill>
        <p:spPr>
          <a:xfrm>
            <a:off x="159418" y="0"/>
            <a:ext cx="8825164" cy="5143500"/>
          </a:xfrm>
          <a:prstGeom prst="rect">
            <a:avLst/>
          </a:prstGeom>
          <a:noFill/>
          <a:ln>
            <a:noFill/>
          </a:ln>
        </p:spPr>
      </p:pic>
      <p:pic>
        <p:nvPicPr>
          <p:cNvPr id="270" name="Google Shape;270;p34"/>
          <p:cNvPicPr preferRelativeResize="0"/>
          <p:nvPr/>
        </p:nvPicPr>
        <p:blipFill>
          <a:blip r:embed="rId4">
            <a:alphaModFix/>
          </a:blip>
          <a:stretch>
            <a:fillRect/>
          </a:stretch>
        </p:blipFill>
        <p:spPr>
          <a:xfrm>
            <a:off x="8460515" y="4459565"/>
            <a:ext cx="665175" cy="665175"/>
          </a:xfrm>
          <a:prstGeom prst="rect">
            <a:avLst/>
          </a:prstGeom>
          <a:noFill/>
          <a:ln>
            <a:noFill/>
          </a:ln>
        </p:spPr>
      </p:pic>
      <p:pic>
        <p:nvPicPr>
          <p:cNvPr id="271" name="Google Shape;271;p34"/>
          <p:cNvPicPr preferRelativeResize="0"/>
          <p:nvPr/>
        </p:nvPicPr>
        <p:blipFill>
          <a:blip r:embed="rId5">
            <a:alphaModFix/>
          </a:blip>
          <a:stretch>
            <a:fillRect/>
          </a:stretch>
        </p:blipFill>
        <p:spPr>
          <a:xfrm>
            <a:off x="0" y="2910632"/>
            <a:ext cx="9144003" cy="19511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35"/>
          <p:cNvPicPr preferRelativeResize="0"/>
          <p:nvPr/>
        </p:nvPicPr>
        <p:blipFill rotWithShape="1">
          <a:blip r:embed="rId3">
            <a:alphaModFix/>
          </a:blip>
          <a:srcRect b="0" l="1883" r="0" t="0"/>
          <a:stretch/>
        </p:blipFill>
        <p:spPr>
          <a:xfrm>
            <a:off x="707300" y="161400"/>
            <a:ext cx="7729398" cy="4407501"/>
          </a:xfrm>
          <a:prstGeom prst="rect">
            <a:avLst/>
          </a:prstGeom>
          <a:noFill/>
          <a:ln>
            <a:noFill/>
          </a:ln>
        </p:spPr>
      </p:pic>
      <p:pic>
        <p:nvPicPr>
          <p:cNvPr id="277" name="Google Shape;277;p35"/>
          <p:cNvPicPr preferRelativeResize="0"/>
          <p:nvPr/>
        </p:nvPicPr>
        <p:blipFill>
          <a:blip r:embed="rId4">
            <a:alphaModFix/>
          </a:blip>
          <a:stretch>
            <a:fillRect/>
          </a:stretch>
        </p:blipFill>
        <p:spPr>
          <a:xfrm>
            <a:off x="5944149" y="158550"/>
            <a:ext cx="3033251" cy="1267775"/>
          </a:xfrm>
          <a:prstGeom prst="rect">
            <a:avLst/>
          </a:prstGeom>
          <a:noFill/>
          <a:ln cap="flat" cmpd="sng" w="9525">
            <a:solidFill>
              <a:srgbClr val="FFE599"/>
            </a:solidFill>
            <a:prstDash val="solid"/>
            <a:round/>
            <a:headEnd len="sm" w="sm" type="none"/>
            <a:tailEnd len="sm" w="sm" type="none"/>
          </a:ln>
        </p:spPr>
      </p:pic>
      <p:sp>
        <p:nvSpPr>
          <p:cNvPr id="278" name="Google Shape;278;p35"/>
          <p:cNvSpPr txBox="1"/>
          <p:nvPr/>
        </p:nvSpPr>
        <p:spPr>
          <a:xfrm>
            <a:off x="0" y="4835700"/>
            <a:ext cx="507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Source:  Alberta Education, 2022</a:t>
            </a:r>
            <a:endParaRPr sz="800"/>
          </a:p>
        </p:txBody>
      </p:sp>
      <p:sp>
        <p:nvSpPr>
          <p:cNvPr id="279" name="Google Shape;279;p35"/>
          <p:cNvSpPr txBox="1"/>
          <p:nvPr/>
        </p:nvSpPr>
        <p:spPr>
          <a:xfrm>
            <a:off x="7043275" y="2031100"/>
            <a:ext cx="1657200" cy="1908600"/>
          </a:xfrm>
          <a:prstGeom prst="rect">
            <a:avLst/>
          </a:prstGeom>
          <a:solidFill>
            <a:srgbClr val="3D85C6"/>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Special Elite"/>
                <a:ea typeface="Special Elite"/>
                <a:cs typeface="Special Elite"/>
                <a:sym typeface="Special Elite"/>
              </a:rPr>
              <a:t>Would you like to access a copy of the curriculum where the outcomes are numbered? </a:t>
            </a:r>
            <a:r>
              <a:rPr b="1" lang="en" u="sng">
                <a:solidFill>
                  <a:srgbClr val="FFE070"/>
                </a:solidFill>
                <a:latin typeface="Special Elite"/>
                <a:ea typeface="Special Elite"/>
                <a:cs typeface="Special Elite"/>
                <a:sym typeface="Special Elite"/>
                <a:hlinkClick r:id="rId5">
                  <a:extLst>
                    <a:ext uri="{A12FA001-AC4F-418D-AE19-62706E023703}">
                      <ahyp:hlinkClr val="tx"/>
                    </a:ext>
                  </a:extLst>
                </a:hlinkClick>
              </a:rPr>
              <a:t>Click here.</a:t>
            </a:r>
            <a:endParaRPr b="1">
              <a:solidFill>
                <a:srgbClr val="FFE070"/>
              </a:solidFill>
              <a:latin typeface="Special Elite"/>
              <a:ea typeface="Special Elite"/>
              <a:cs typeface="Special Elite"/>
              <a:sym typeface="Special Elit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6"/>
          <p:cNvPicPr preferRelativeResize="0"/>
          <p:nvPr/>
        </p:nvPicPr>
        <p:blipFill>
          <a:blip r:embed="rId3">
            <a:alphaModFix/>
          </a:blip>
          <a:stretch>
            <a:fillRect/>
          </a:stretch>
        </p:blipFill>
        <p:spPr>
          <a:xfrm>
            <a:off x="8460515" y="4459565"/>
            <a:ext cx="665175" cy="665175"/>
          </a:xfrm>
          <a:prstGeom prst="rect">
            <a:avLst/>
          </a:prstGeom>
          <a:noFill/>
          <a:ln>
            <a:noFill/>
          </a:ln>
        </p:spPr>
      </p:pic>
      <p:sp>
        <p:nvSpPr>
          <p:cNvPr id="285" name="Google Shape;285;p36"/>
          <p:cNvSpPr txBox="1"/>
          <p:nvPr/>
        </p:nvSpPr>
        <p:spPr>
          <a:xfrm>
            <a:off x="1572000" y="233675"/>
            <a:ext cx="739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Poppins"/>
              <a:ea typeface="Poppins"/>
              <a:cs typeface="Poppins"/>
              <a:sym typeface="Poppins"/>
            </a:endParaRPr>
          </a:p>
        </p:txBody>
      </p:sp>
      <p:sp>
        <p:nvSpPr>
          <p:cNvPr id="286" name="Google Shape;286;p36"/>
          <p:cNvSpPr txBox="1"/>
          <p:nvPr/>
        </p:nvSpPr>
        <p:spPr>
          <a:xfrm>
            <a:off x="1572000" y="1151975"/>
            <a:ext cx="73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287" name="Google Shape;287;p36"/>
          <p:cNvGraphicFramePr/>
          <p:nvPr/>
        </p:nvGraphicFramePr>
        <p:xfrm>
          <a:off x="209750" y="233675"/>
          <a:ext cx="3000000" cy="3000000"/>
        </p:xfrm>
        <a:graphic>
          <a:graphicData uri="http://schemas.openxmlformats.org/drawingml/2006/table">
            <a:tbl>
              <a:tblPr>
                <a:noFill/>
                <a:tableStyleId>{AD2D138A-0D28-4BAA-85D0-DD73E5408F2F}</a:tableStyleId>
              </a:tblPr>
              <a:tblGrid>
                <a:gridCol w="1499950"/>
                <a:gridCol w="7253400"/>
              </a:tblGrid>
              <a:tr h="987100">
                <a:tc>
                  <a:txBody>
                    <a:bodyPr/>
                    <a:lstStyle/>
                    <a:p>
                      <a:pPr indent="0" lvl="0" marL="0" rtl="0" algn="l">
                        <a:spcBef>
                          <a:spcPts val="0"/>
                        </a:spcBef>
                        <a:spcAft>
                          <a:spcPts val="0"/>
                        </a:spcAft>
                        <a:buNone/>
                      </a:pPr>
                      <a:r>
                        <a:rPr lang="en" sz="1800">
                          <a:latin typeface="Didact Gothic"/>
                          <a:ea typeface="Didact Gothic"/>
                          <a:cs typeface="Didact Gothic"/>
                          <a:sym typeface="Didact Gothic"/>
                        </a:rPr>
                        <a:t>Organizing Idea</a:t>
                      </a:r>
                      <a:endParaRPr sz="1800">
                        <a:latin typeface="Didact Gothic"/>
                        <a:ea typeface="Didact Gothic"/>
                        <a:cs typeface="Didact Gothic"/>
                        <a:sym typeface="Didact Gothic"/>
                      </a:endParaRPr>
                    </a:p>
                    <a:p>
                      <a:pPr indent="0" lvl="0" marL="0" rtl="0" algn="l">
                        <a:spcBef>
                          <a:spcPts val="0"/>
                        </a:spcBef>
                        <a:spcAft>
                          <a:spcPts val="0"/>
                        </a:spcAft>
                        <a:buNone/>
                      </a:pPr>
                      <a:r>
                        <a:rPr b="1" lang="en" sz="1800">
                          <a:solidFill>
                            <a:schemeClr val="lt1"/>
                          </a:solidFill>
                          <a:latin typeface="Didact Gothic"/>
                          <a:ea typeface="Didact Gothic"/>
                          <a:cs typeface="Didact Gothic"/>
                          <a:sym typeface="Didact Gothic"/>
                        </a:rPr>
                        <a:t>GRADE 2</a:t>
                      </a:r>
                      <a:endParaRPr b="1" sz="1800">
                        <a:solidFill>
                          <a:schemeClr val="lt1"/>
                        </a:solidFill>
                        <a:latin typeface="Didact Gothic"/>
                        <a:ea typeface="Didact Gothic"/>
                        <a:cs typeface="Didact Gothic"/>
                        <a:sym typeface="Didact Gothic"/>
                      </a:endParaRPr>
                    </a:p>
                  </a:txBody>
                  <a:tcPr marT="91425" marB="91425" marR="91425" marL="91425">
                    <a:solidFill>
                      <a:srgbClr val="6AA84F"/>
                    </a:solidFill>
                  </a:tcPr>
                </a:tc>
                <a:tc>
                  <a:txBody>
                    <a:bodyPr/>
                    <a:lstStyle/>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Earth Systems: Understandings of the living world, Earth and space are deepened through investigating natural </a:t>
                      </a:r>
                      <a:r>
                        <a:rPr b="1" lang="en" sz="2100">
                          <a:solidFill>
                            <a:schemeClr val="dk1"/>
                          </a:solidFill>
                          <a:latin typeface="Didact Gothic"/>
                          <a:ea typeface="Didact Gothic"/>
                          <a:cs typeface="Didact Gothic"/>
                          <a:sym typeface="Didact Gothic"/>
                        </a:rPr>
                        <a:t>systems</a:t>
                      </a:r>
                      <a:r>
                        <a:rPr lang="en" sz="1800">
                          <a:solidFill>
                            <a:schemeClr val="dk1"/>
                          </a:solidFill>
                          <a:latin typeface="Didact Gothic"/>
                          <a:ea typeface="Didact Gothic"/>
                          <a:cs typeface="Didact Gothic"/>
                          <a:sym typeface="Didact Gothic"/>
                        </a:rPr>
                        <a:t> and their </a:t>
                      </a:r>
                      <a:r>
                        <a:rPr b="1" lang="en" sz="2100">
                          <a:solidFill>
                            <a:schemeClr val="dk1"/>
                          </a:solidFill>
                          <a:latin typeface="Didact Gothic"/>
                          <a:ea typeface="Didact Gothic"/>
                          <a:cs typeface="Didact Gothic"/>
                          <a:sym typeface="Didact Gothic"/>
                        </a:rPr>
                        <a:t>interactions</a:t>
                      </a:r>
                      <a:r>
                        <a:rPr lang="en" sz="1800">
                          <a:solidFill>
                            <a:schemeClr val="dk1"/>
                          </a:solidFill>
                          <a:latin typeface="Didact Gothic"/>
                          <a:ea typeface="Didact Gothic"/>
                          <a:cs typeface="Didact Gothic"/>
                          <a:sym typeface="Didact Gothic"/>
                        </a:rPr>
                        <a:t>.</a:t>
                      </a:r>
                      <a:endParaRPr sz="1800">
                        <a:solidFill>
                          <a:schemeClr val="dk1"/>
                        </a:solidFill>
                        <a:latin typeface="Didact Gothic"/>
                        <a:ea typeface="Didact Gothic"/>
                        <a:cs typeface="Didact Gothic"/>
                        <a:sym typeface="Didact Gothic"/>
                      </a:endParaRPr>
                    </a:p>
                  </a:txBody>
                  <a:tcPr marT="91425" marB="91425" marR="91425" marL="91425"/>
                </a:tc>
              </a:tr>
              <a:tr h="803700">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Didact Gothic"/>
                          <a:ea typeface="Didact Gothic"/>
                          <a:cs typeface="Didact Gothic"/>
                          <a:sym typeface="Didact Gothic"/>
                        </a:rPr>
                        <a:t>Guiding Question</a:t>
                      </a:r>
                      <a:endParaRPr sz="1800">
                        <a:latin typeface="Didact Gothic"/>
                        <a:ea typeface="Didact Gothic"/>
                        <a:cs typeface="Didact Gothic"/>
                        <a:sym typeface="Didact Gothic"/>
                      </a:endParaRPr>
                    </a:p>
                  </a:txBody>
                  <a:tcPr marT="91425" marB="91425" marR="91425" marL="91425"/>
                </a:tc>
                <a:tc>
                  <a:txBody>
                    <a:bodyPr/>
                    <a:lstStyle/>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How can Earth’s components and </a:t>
                      </a:r>
                      <a:r>
                        <a:rPr b="1" lang="en" sz="2100">
                          <a:solidFill>
                            <a:schemeClr val="dk1"/>
                          </a:solidFill>
                          <a:latin typeface="Didact Gothic"/>
                          <a:ea typeface="Didact Gothic"/>
                          <a:cs typeface="Didact Gothic"/>
                          <a:sym typeface="Didact Gothic"/>
                        </a:rPr>
                        <a:t>relationship</a:t>
                      </a:r>
                      <a:r>
                        <a:rPr lang="en" sz="1800">
                          <a:solidFill>
                            <a:schemeClr val="dk1"/>
                          </a:solidFill>
                          <a:latin typeface="Didact Gothic"/>
                          <a:ea typeface="Didact Gothic"/>
                          <a:cs typeface="Didact Gothic"/>
                          <a:sym typeface="Didact Gothic"/>
                        </a:rPr>
                        <a:t> to the Sun be understood?</a:t>
                      </a:r>
                      <a:endParaRPr sz="1800">
                        <a:latin typeface="Didact Gothic"/>
                        <a:ea typeface="Didact Gothic"/>
                        <a:cs typeface="Didact Gothic"/>
                        <a:sym typeface="Didact Gothic"/>
                      </a:endParaRPr>
                    </a:p>
                  </a:txBody>
                  <a:tcPr marT="91425" marB="91425" marR="91425" marL="91425"/>
                </a:tc>
              </a:tr>
              <a:tr h="849050">
                <a:tc>
                  <a:txBody>
                    <a:bodyPr/>
                    <a:lstStyle/>
                    <a:p>
                      <a:pPr indent="0" lvl="0" marL="0" rtl="0" algn="l">
                        <a:spcBef>
                          <a:spcPts val="0"/>
                        </a:spcBef>
                        <a:spcAft>
                          <a:spcPts val="0"/>
                        </a:spcAft>
                        <a:buNone/>
                      </a:pPr>
                      <a:r>
                        <a:rPr lang="en" sz="1800">
                          <a:latin typeface="Didact Gothic"/>
                          <a:ea typeface="Didact Gothic"/>
                          <a:cs typeface="Didact Gothic"/>
                          <a:sym typeface="Didact Gothic"/>
                        </a:rPr>
                        <a:t>Learning Outcome</a:t>
                      </a:r>
                      <a:endParaRPr sz="1800">
                        <a:latin typeface="Didact Gothic"/>
                        <a:ea typeface="Didact Gothic"/>
                        <a:cs typeface="Didact Gothic"/>
                        <a:sym typeface="Didact Gothic"/>
                      </a:endParaRPr>
                    </a:p>
                  </a:txBody>
                  <a:tcPr marT="91425" marB="91425" marR="91425" marL="91425"/>
                </a:tc>
                <a:tc>
                  <a:txBody>
                    <a:bodyPr/>
                    <a:lstStyle/>
                    <a:p>
                      <a:pPr indent="0" lvl="0" marL="0" marR="457200" rtl="0" algn="l">
                        <a:lnSpc>
                          <a:spcPct val="142857"/>
                        </a:lnSpc>
                        <a:spcBef>
                          <a:spcPts val="4200"/>
                        </a:spcBef>
                        <a:spcAft>
                          <a:spcPts val="3300"/>
                        </a:spcAft>
                        <a:buNone/>
                      </a:pPr>
                      <a:r>
                        <a:rPr lang="en" sz="1800">
                          <a:solidFill>
                            <a:schemeClr val="dk1"/>
                          </a:solidFill>
                          <a:latin typeface="Didact Gothic"/>
                          <a:ea typeface="Didact Gothic"/>
                          <a:cs typeface="Didact Gothic"/>
                          <a:sym typeface="Didact Gothic"/>
                        </a:rPr>
                        <a:t>Students investigate Earth, its landforms, its bodies of water, and its relationship to the Sun.</a:t>
                      </a:r>
                      <a:endParaRPr sz="1800">
                        <a:latin typeface="Didact Gothic"/>
                        <a:ea typeface="Didact Gothic"/>
                        <a:cs typeface="Didact Gothic"/>
                        <a:sym typeface="Didact Gothic"/>
                      </a:endParaRPr>
                    </a:p>
                  </a:txBody>
                  <a:tcPr marT="91425" marB="91425" marR="91425" marL="91425"/>
                </a:tc>
              </a:tr>
            </a:tbl>
          </a:graphicData>
        </a:graphic>
      </p:graphicFrame>
      <p:pic>
        <p:nvPicPr>
          <p:cNvPr id="288" name="Google Shape;288;p36"/>
          <p:cNvPicPr preferRelativeResize="0"/>
          <p:nvPr/>
        </p:nvPicPr>
        <p:blipFill>
          <a:blip r:embed="rId4">
            <a:alphaModFix/>
          </a:blip>
          <a:stretch>
            <a:fillRect/>
          </a:stretch>
        </p:blipFill>
        <p:spPr>
          <a:xfrm>
            <a:off x="2550550" y="3136081"/>
            <a:ext cx="5812394" cy="1855019"/>
          </a:xfrm>
          <a:prstGeom prst="rect">
            <a:avLst/>
          </a:prstGeom>
          <a:noFill/>
          <a:ln>
            <a:noFill/>
          </a:ln>
        </p:spPr>
      </p:pic>
      <p:pic>
        <p:nvPicPr>
          <p:cNvPr id="289" name="Google Shape;289;p36"/>
          <p:cNvPicPr preferRelativeResize="0"/>
          <p:nvPr/>
        </p:nvPicPr>
        <p:blipFill>
          <a:blip r:embed="rId5">
            <a:alphaModFix/>
          </a:blip>
          <a:stretch>
            <a:fillRect/>
          </a:stretch>
        </p:blipFill>
        <p:spPr>
          <a:xfrm>
            <a:off x="209751" y="3243075"/>
            <a:ext cx="2243226" cy="1496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9"/>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154" name="Google Shape;154;p19"/>
          <p:cNvPicPr preferRelativeResize="0"/>
          <p:nvPr/>
        </p:nvPicPr>
        <p:blipFill>
          <a:blip r:embed="rId4">
            <a:alphaModFix/>
          </a:blip>
          <a:stretch>
            <a:fillRect/>
          </a:stretch>
        </p:blipFill>
        <p:spPr>
          <a:xfrm>
            <a:off x="0" y="-457200"/>
            <a:ext cx="5162550" cy="6883400"/>
          </a:xfrm>
          <a:prstGeom prst="rect">
            <a:avLst/>
          </a:prstGeom>
          <a:noFill/>
          <a:ln>
            <a:noFill/>
          </a:ln>
        </p:spPr>
      </p:pic>
      <p:sp>
        <p:nvSpPr>
          <p:cNvPr id="155" name="Google Shape;155;p19"/>
          <p:cNvSpPr txBox="1"/>
          <p:nvPr/>
        </p:nvSpPr>
        <p:spPr>
          <a:xfrm>
            <a:off x="5382475" y="261725"/>
            <a:ext cx="3482100" cy="450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a:t>
            </a:r>
            <a:r>
              <a:rPr lang="en" sz="1650">
                <a:solidFill>
                  <a:srgbClr val="202124"/>
                </a:solidFill>
                <a:highlight>
                  <a:schemeClr val="lt1"/>
                </a:highlight>
                <a:latin typeface="Didact Gothic"/>
                <a:ea typeface="Didact Gothic"/>
                <a:cs typeface="Didact Gothic"/>
                <a:sym typeface="Didact Gothic"/>
              </a:rPr>
              <a:t>If citizenship is a matter of shared beliefs, then I believe in the democracy of species. </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If </a:t>
            </a:r>
            <a:r>
              <a:rPr lang="en" sz="1650">
                <a:solidFill>
                  <a:srgbClr val="202124"/>
                </a:solidFill>
                <a:highlight>
                  <a:schemeClr val="lt1"/>
                </a:highlight>
                <a:latin typeface="Didact Gothic"/>
                <a:ea typeface="Didact Gothic"/>
                <a:cs typeface="Didact Gothic"/>
                <a:sym typeface="Didact Gothic"/>
              </a:rPr>
              <a:t>citizenship</a:t>
            </a:r>
            <a:r>
              <a:rPr lang="en" sz="1650">
                <a:solidFill>
                  <a:srgbClr val="202124"/>
                </a:solidFill>
                <a:highlight>
                  <a:schemeClr val="lt1"/>
                </a:highlight>
                <a:latin typeface="Didact Gothic"/>
                <a:ea typeface="Didact Gothic"/>
                <a:cs typeface="Didact Gothic"/>
                <a:sym typeface="Didact Gothic"/>
              </a:rPr>
              <a:t> means an oath of loyalty to a leader, </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then I choose the leader of the trees. </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If good citizens agree to uphold the laws of the nation, </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then I choose natural law, </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the law of reciprocity, </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of regeneration, </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of mutual flourishing.”</a:t>
            </a:r>
            <a:endParaRPr sz="1650">
              <a:solidFill>
                <a:srgbClr val="202124"/>
              </a:solidFill>
              <a:highlight>
                <a:schemeClr val="lt1"/>
              </a:highlight>
              <a:latin typeface="Didact Gothic"/>
              <a:ea typeface="Didact Gothic"/>
              <a:cs typeface="Didact Gothic"/>
              <a:sym typeface="Didact Gothic"/>
            </a:endParaRPr>
          </a:p>
          <a:p>
            <a:pPr indent="0" lvl="0" marL="0" rtl="0" algn="l">
              <a:spcBef>
                <a:spcPts val="0"/>
              </a:spcBef>
              <a:spcAft>
                <a:spcPts val="0"/>
              </a:spcAft>
              <a:buNone/>
            </a:pPr>
            <a:r>
              <a:t/>
            </a:r>
            <a:endParaRPr sz="1650">
              <a:solidFill>
                <a:srgbClr val="202124"/>
              </a:solidFill>
              <a:highlight>
                <a:schemeClr val="lt1"/>
              </a:highlight>
              <a:latin typeface="Didact Gothic"/>
              <a:ea typeface="Didact Gothic"/>
              <a:cs typeface="Didact Gothic"/>
              <a:sym typeface="Didact Gothic"/>
            </a:endParaRPr>
          </a:p>
          <a:p>
            <a:pPr indent="0" lvl="0" marL="0" rtl="0" algn="r">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Robin Wall Kimmerer</a:t>
            </a:r>
            <a:endParaRPr sz="1650">
              <a:solidFill>
                <a:srgbClr val="202124"/>
              </a:solidFill>
              <a:highlight>
                <a:schemeClr val="lt1"/>
              </a:highlight>
              <a:latin typeface="Didact Gothic"/>
              <a:ea typeface="Didact Gothic"/>
              <a:cs typeface="Didact Gothic"/>
              <a:sym typeface="Didact Gothic"/>
            </a:endParaRPr>
          </a:p>
          <a:p>
            <a:pPr indent="0" lvl="0" marL="0" rtl="0" algn="r">
              <a:spcBef>
                <a:spcPts val="0"/>
              </a:spcBef>
              <a:spcAft>
                <a:spcPts val="0"/>
              </a:spcAft>
              <a:buNone/>
            </a:pPr>
            <a:r>
              <a:rPr lang="en" sz="1650">
                <a:solidFill>
                  <a:srgbClr val="202124"/>
                </a:solidFill>
                <a:highlight>
                  <a:schemeClr val="lt1"/>
                </a:highlight>
                <a:latin typeface="Didact Gothic"/>
                <a:ea typeface="Didact Gothic"/>
                <a:cs typeface="Didact Gothic"/>
                <a:sym typeface="Didact Gothic"/>
              </a:rPr>
              <a:t>Author of Braiding Sweetgrass</a:t>
            </a:r>
            <a:endParaRPr sz="1650">
              <a:solidFill>
                <a:srgbClr val="202124"/>
              </a:solidFill>
              <a:highlight>
                <a:schemeClr val="lt1"/>
              </a:highlight>
              <a:latin typeface="Didact Gothic"/>
              <a:ea typeface="Didact Gothic"/>
              <a:cs typeface="Didact Gothic"/>
              <a:sym typeface="Didact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7"/>
          <p:cNvPicPr preferRelativeResize="0"/>
          <p:nvPr/>
        </p:nvPicPr>
        <p:blipFill>
          <a:blip r:embed="rId3">
            <a:alphaModFix/>
          </a:blip>
          <a:stretch>
            <a:fillRect/>
          </a:stretch>
        </p:blipFill>
        <p:spPr>
          <a:xfrm>
            <a:off x="2890725" y="1245350"/>
            <a:ext cx="3362550" cy="2652807"/>
          </a:xfrm>
          <a:prstGeom prst="rect">
            <a:avLst/>
          </a:prstGeom>
          <a:noFill/>
          <a:ln>
            <a:noFill/>
          </a:ln>
        </p:spPr>
      </p:pic>
      <p:pic>
        <p:nvPicPr>
          <p:cNvPr id="295" name="Google Shape;295;p37"/>
          <p:cNvPicPr preferRelativeResize="0"/>
          <p:nvPr/>
        </p:nvPicPr>
        <p:blipFill>
          <a:blip r:embed="rId4">
            <a:alphaModFix/>
          </a:blip>
          <a:stretch>
            <a:fillRect/>
          </a:stretch>
        </p:blipFill>
        <p:spPr>
          <a:xfrm>
            <a:off x="8460515" y="4459565"/>
            <a:ext cx="665175" cy="665175"/>
          </a:xfrm>
          <a:prstGeom prst="rect">
            <a:avLst/>
          </a:prstGeom>
          <a:noFill/>
          <a:ln>
            <a:noFill/>
          </a:ln>
        </p:spPr>
      </p:pic>
      <p:sp>
        <p:nvSpPr>
          <p:cNvPr id="296" name="Google Shape;296;p37"/>
          <p:cNvSpPr/>
          <p:nvPr/>
        </p:nvSpPr>
        <p:spPr>
          <a:xfrm>
            <a:off x="3667350" y="2168375"/>
            <a:ext cx="1809300" cy="665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Special Elite"/>
                <a:ea typeface="Special Elite"/>
                <a:cs typeface="Special Elite"/>
                <a:sym typeface="Special Elite"/>
              </a:rPr>
              <a:t>relationship</a:t>
            </a:r>
            <a:endParaRPr b="1" sz="1800">
              <a:latin typeface="Special Elite"/>
              <a:ea typeface="Special Elite"/>
              <a:cs typeface="Special Elite"/>
              <a:sym typeface="Special Elite"/>
            </a:endParaRPr>
          </a:p>
        </p:txBody>
      </p:sp>
      <p:sp>
        <p:nvSpPr>
          <p:cNvPr id="297" name="Google Shape;297;p37"/>
          <p:cNvSpPr/>
          <p:nvPr/>
        </p:nvSpPr>
        <p:spPr>
          <a:xfrm>
            <a:off x="505250" y="363775"/>
            <a:ext cx="2010900" cy="11319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Annie Use Your Telescope"/>
                <a:ea typeface="Annie Use Your Telescope"/>
                <a:cs typeface="Annie Use Your Telescope"/>
                <a:sym typeface="Annie Use Your Telescope"/>
              </a:rPr>
              <a:t>Things or people that are connected to each other.</a:t>
            </a:r>
            <a:endParaRPr b="1" sz="2000">
              <a:latin typeface="Annie Use Your Telescope"/>
              <a:ea typeface="Annie Use Your Telescope"/>
              <a:cs typeface="Annie Use Your Telescope"/>
              <a:sym typeface="Annie Use Your Telescope"/>
            </a:endParaRPr>
          </a:p>
        </p:txBody>
      </p:sp>
      <p:sp>
        <p:nvSpPr>
          <p:cNvPr id="298" name="Google Shape;298;p37"/>
          <p:cNvSpPr/>
          <p:nvPr/>
        </p:nvSpPr>
        <p:spPr>
          <a:xfrm>
            <a:off x="212200" y="2244150"/>
            <a:ext cx="2778900" cy="21618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Annie Use Your Telescope"/>
                <a:ea typeface="Annie Use Your Telescope"/>
                <a:cs typeface="Annie Use Your Telescope"/>
                <a:sym typeface="Annie Use Your Telescope"/>
              </a:rPr>
              <a:t>Things or people that </a:t>
            </a:r>
            <a:r>
              <a:rPr b="1" lang="en" sz="2000">
                <a:latin typeface="Annie Use Your Telescope"/>
                <a:ea typeface="Annie Use Your Telescope"/>
                <a:cs typeface="Annie Use Your Telescope"/>
                <a:sym typeface="Annie Use Your Telescope"/>
              </a:rPr>
              <a:t>impact</a:t>
            </a:r>
            <a:r>
              <a:rPr lang="en" sz="2000">
                <a:latin typeface="Annie Use Your Telescope"/>
                <a:ea typeface="Annie Use Your Telescope"/>
                <a:cs typeface="Annie Use Your Telescope"/>
                <a:sym typeface="Annie Use Your Telescope"/>
              </a:rPr>
              <a:t> each other. </a:t>
            </a:r>
            <a:endParaRPr sz="2000">
              <a:latin typeface="Annie Use Your Telescope"/>
              <a:ea typeface="Annie Use Your Telescope"/>
              <a:cs typeface="Annie Use Your Telescope"/>
              <a:sym typeface="Annie Use Your Telescope"/>
            </a:endParaRPr>
          </a:p>
          <a:p>
            <a:pPr indent="0" lvl="0" marL="0" rtl="0" algn="l">
              <a:spcBef>
                <a:spcPts val="0"/>
              </a:spcBef>
              <a:spcAft>
                <a:spcPts val="0"/>
              </a:spcAft>
              <a:buNone/>
            </a:pPr>
            <a:r>
              <a:rPr lang="en" sz="2000">
                <a:latin typeface="Annie Use Your Telescope"/>
                <a:ea typeface="Annie Use Your Telescope"/>
                <a:cs typeface="Annie Use Your Telescope"/>
                <a:sym typeface="Annie Use Your Telescope"/>
              </a:rPr>
              <a:t>Impact is </a:t>
            </a:r>
            <a:r>
              <a:rPr b="1" lang="en" sz="2000">
                <a:latin typeface="Annie Use Your Telescope"/>
                <a:ea typeface="Annie Use Your Telescope"/>
                <a:cs typeface="Annie Use Your Telescope"/>
                <a:sym typeface="Annie Use Your Telescope"/>
              </a:rPr>
              <a:t>affect (feelings)</a:t>
            </a:r>
            <a:r>
              <a:rPr lang="en" sz="2000">
                <a:latin typeface="Annie Use Your Telescope"/>
                <a:ea typeface="Annie Use Your Telescope"/>
                <a:cs typeface="Annie Use Your Telescope"/>
                <a:sym typeface="Annie Use Your Telescope"/>
              </a:rPr>
              <a:t> or </a:t>
            </a:r>
            <a:r>
              <a:rPr b="1" lang="en" sz="2000">
                <a:latin typeface="Annie Use Your Telescope"/>
                <a:ea typeface="Annie Use Your Telescope"/>
                <a:cs typeface="Annie Use Your Telescope"/>
                <a:sym typeface="Annie Use Your Telescope"/>
              </a:rPr>
              <a:t>effect (consequence)</a:t>
            </a:r>
            <a:r>
              <a:rPr lang="en" sz="2000">
                <a:latin typeface="Annie Use Your Telescope"/>
                <a:ea typeface="Annie Use Your Telescope"/>
                <a:cs typeface="Annie Use Your Telescope"/>
                <a:sym typeface="Annie Use Your Telescope"/>
              </a:rPr>
              <a:t>, or </a:t>
            </a:r>
            <a:r>
              <a:rPr b="1" lang="en" sz="2000">
                <a:latin typeface="Annie Use Your Telescope"/>
                <a:ea typeface="Annie Use Your Telescope"/>
                <a:cs typeface="Annie Use Your Telescope"/>
                <a:sym typeface="Annie Use Your Telescope"/>
              </a:rPr>
              <a:t>change</a:t>
            </a:r>
            <a:r>
              <a:rPr lang="en" sz="2000">
                <a:latin typeface="Annie Use Your Telescope"/>
                <a:ea typeface="Annie Use Your Telescope"/>
                <a:cs typeface="Annie Use Your Telescope"/>
                <a:sym typeface="Annie Use Your Telescope"/>
              </a:rPr>
              <a:t>.</a:t>
            </a:r>
            <a:endParaRPr sz="2000">
              <a:latin typeface="Annie Use Your Telescope"/>
              <a:ea typeface="Annie Use Your Telescope"/>
              <a:cs typeface="Annie Use Your Telescope"/>
              <a:sym typeface="Annie Use Your Telescope"/>
            </a:endParaRPr>
          </a:p>
        </p:txBody>
      </p:sp>
      <p:pic>
        <p:nvPicPr>
          <p:cNvPr id="299" name="Google Shape;299;p37">
            <a:hlinkClick r:id="rId5"/>
          </p:cNvPr>
          <p:cNvPicPr preferRelativeResize="0"/>
          <p:nvPr/>
        </p:nvPicPr>
        <p:blipFill>
          <a:blip r:embed="rId6">
            <a:alphaModFix/>
          </a:blip>
          <a:stretch>
            <a:fillRect/>
          </a:stretch>
        </p:blipFill>
        <p:spPr>
          <a:xfrm>
            <a:off x="1637400" y="3898150"/>
            <a:ext cx="1960815" cy="1131900"/>
          </a:xfrm>
          <a:prstGeom prst="rect">
            <a:avLst/>
          </a:prstGeom>
          <a:noFill/>
          <a:ln cap="flat" cmpd="sng" w="9525">
            <a:solidFill>
              <a:schemeClr val="dk2"/>
            </a:solidFill>
            <a:prstDash val="solid"/>
            <a:round/>
            <a:headEnd len="sm" w="sm" type="none"/>
            <a:tailEnd len="sm" w="sm" type="none"/>
          </a:ln>
        </p:spPr>
      </p:pic>
      <p:cxnSp>
        <p:nvCxnSpPr>
          <p:cNvPr id="300" name="Google Shape;300;p37"/>
          <p:cNvCxnSpPr/>
          <p:nvPr/>
        </p:nvCxnSpPr>
        <p:spPr>
          <a:xfrm rot="10800000">
            <a:off x="2243575" y="1286450"/>
            <a:ext cx="946200" cy="329700"/>
          </a:xfrm>
          <a:prstGeom prst="straightConnector1">
            <a:avLst/>
          </a:prstGeom>
          <a:noFill/>
          <a:ln cap="flat" cmpd="sng" w="9525">
            <a:solidFill>
              <a:schemeClr val="dk2"/>
            </a:solidFill>
            <a:prstDash val="solid"/>
            <a:round/>
            <a:headEnd len="med" w="med" type="none"/>
            <a:tailEnd len="med" w="med" type="triangle"/>
          </a:ln>
        </p:spPr>
      </p:cxnSp>
      <p:cxnSp>
        <p:nvCxnSpPr>
          <p:cNvPr id="301" name="Google Shape;301;p37"/>
          <p:cNvCxnSpPr/>
          <p:nvPr/>
        </p:nvCxnSpPr>
        <p:spPr>
          <a:xfrm flipH="1">
            <a:off x="2541100" y="2838900"/>
            <a:ext cx="786900" cy="180600"/>
          </a:xfrm>
          <a:prstGeom prst="straightConnector1">
            <a:avLst/>
          </a:prstGeom>
          <a:noFill/>
          <a:ln cap="flat" cmpd="sng" w="9525">
            <a:solidFill>
              <a:schemeClr val="dk2"/>
            </a:solidFill>
            <a:prstDash val="solid"/>
            <a:round/>
            <a:headEnd len="med" w="med" type="none"/>
            <a:tailEnd len="med" w="med" type="triangle"/>
          </a:ln>
        </p:spPr>
      </p:cxnSp>
      <p:sp>
        <p:nvSpPr>
          <p:cNvPr id="302" name="Google Shape;302;p37"/>
          <p:cNvSpPr/>
          <p:nvPr/>
        </p:nvSpPr>
        <p:spPr>
          <a:xfrm>
            <a:off x="3253850" y="121275"/>
            <a:ext cx="1879500" cy="123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900">
                <a:latin typeface="Annie Use Your Telescope"/>
                <a:ea typeface="Annie Use Your Telescope"/>
                <a:cs typeface="Annie Use Your Telescope"/>
                <a:sym typeface="Annie Use Your Telescope"/>
              </a:rPr>
              <a:t>What makes a good relationship? What makes it not-so-good?</a:t>
            </a:r>
            <a:endParaRPr sz="1900">
              <a:latin typeface="Annie Use Your Telescope"/>
              <a:ea typeface="Annie Use Your Telescope"/>
              <a:cs typeface="Annie Use Your Telescope"/>
              <a:sym typeface="Annie Use Your Telescope"/>
            </a:endParaRPr>
          </a:p>
        </p:txBody>
      </p:sp>
      <p:pic>
        <p:nvPicPr>
          <p:cNvPr id="303" name="Google Shape;303;p37"/>
          <p:cNvPicPr preferRelativeResize="0"/>
          <p:nvPr/>
        </p:nvPicPr>
        <p:blipFill>
          <a:blip r:embed="rId7">
            <a:alphaModFix/>
          </a:blip>
          <a:stretch>
            <a:fillRect/>
          </a:stretch>
        </p:blipFill>
        <p:spPr>
          <a:xfrm>
            <a:off x="6294500" y="66072"/>
            <a:ext cx="1809300" cy="1809280"/>
          </a:xfrm>
          <a:prstGeom prst="rect">
            <a:avLst/>
          </a:prstGeom>
          <a:noFill/>
          <a:ln>
            <a:noFill/>
          </a:ln>
        </p:spPr>
      </p:pic>
      <p:pic>
        <p:nvPicPr>
          <p:cNvPr id="304" name="Google Shape;304;p37"/>
          <p:cNvPicPr preferRelativeResize="0"/>
          <p:nvPr/>
        </p:nvPicPr>
        <p:blipFill>
          <a:blip r:embed="rId8">
            <a:alphaModFix/>
          </a:blip>
          <a:stretch>
            <a:fillRect/>
          </a:stretch>
        </p:blipFill>
        <p:spPr>
          <a:xfrm>
            <a:off x="7062500" y="1245353"/>
            <a:ext cx="2652799" cy="2652800"/>
          </a:xfrm>
          <a:prstGeom prst="rect">
            <a:avLst/>
          </a:prstGeom>
          <a:noFill/>
          <a:ln>
            <a:noFill/>
          </a:ln>
        </p:spPr>
      </p:pic>
      <p:sp>
        <p:nvSpPr>
          <p:cNvPr id="305" name="Google Shape;305;p37"/>
          <p:cNvSpPr/>
          <p:nvPr/>
        </p:nvSpPr>
        <p:spPr>
          <a:xfrm rot="3356749">
            <a:off x="7275621" y="1715888"/>
            <a:ext cx="1073616" cy="376594"/>
          </a:xfrm>
          <a:prstGeom prst="lef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6" name="Google Shape;306;p37"/>
          <p:cNvCxnSpPr/>
          <p:nvPr/>
        </p:nvCxnSpPr>
        <p:spPr>
          <a:xfrm flipH="1" rot="10800000">
            <a:off x="2311450" y="434550"/>
            <a:ext cx="1073700" cy="376500"/>
          </a:xfrm>
          <a:prstGeom prst="straightConnector1">
            <a:avLst/>
          </a:prstGeom>
          <a:noFill/>
          <a:ln cap="flat" cmpd="sng" w="9525">
            <a:solidFill>
              <a:schemeClr val="dk2"/>
            </a:solidFill>
            <a:prstDash val="solid"/>
            <a:round/>
            <a:headEnd len="med" w="med" type="none"/>
            <a:tailEnd len="med" w="med" type="triangle"/>
          </a:ln>
        </p:spPr>
      </p:cxnSp>
      <p:cxnSp>
        <p:nvCxnSpPr>
          <p:cNvPr id="307" name="Google Shape;307;p37"/>
          <p:cNvCxnSpPr/>
          <p:nvPr/>
        </p:nvCxnSpPr>
        <p:spPr>
          <a:xfrm flipH="1" rot="10800000">
            <a:off x="5517400" y="1899775"/>
            <a:ext cx="1879500" cy="222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38"/>
          <p:cNvPicPr preferRelativeResize="0"/>
          <p:nvPr/>
        </p:nvPicPr>
        <p:blipFill>
          <a:blip r:embed="rId3">
            <a:alphaModFix/>
          </a:blip>
          <a:stretch>
            <a:fillRect/>
          </a:stretch>
        </p:blipFill>
        <p:spPr>
          <a:xfrm>
            <a:off x="2890725" y="1245350"/>
            <a:ext cx="3362550" cy="2652807"/>
          </a:xfrm>
          <a:prstGeom prst="rect">
            <a:avLst/>
          </a:prstGeom>
          <a:noFill/>
          <a:ln>
            <a:noFill/>
          </a:ln>
        </p:spPr>
      </p:pic>
      <p:pic>
        <p:nvPicPr>
          <p:cNvPr id="313" name="Google Shape;313;p38"/>
          <p:cNvPicPr preferRelativeResize="0"/>
          <p:nvPr/>
        </p:nvPicPr>
        <p:blipFill>
          <a:blip r:embed="rId4">
            <a:alphaModFix/>
          </a:blip>
          <a:stretch>
            <a:fillRect/>
          </a:stretch>
        </p:blipFill>
        <p:spPr>
          <a:xfrm>
            <a:off x="8460515" y="4459565"/>
            <a:ext cx="665175" cy="665175"/>
          </a:xfrm>
          <a:prstGeom prst="rect">
            <a:avLst/>
          </a:prstGeom>
          <a:noFill/>
          <a:ln>
            <a:noFill/>
          </a:ln>
        </p:spPr>
      </p:pic>
      <p:sp>
        <p:nvSpPr>
          <p:cNvPr id="314" name="Google Shape;314;p38"/>
          <p:cNvSpPr/>
          <p:nvPr/>
        </p:nvSpPr>
        <p:spPr>
          <a:xfrm>
            <a:off x="3667350" y="2168375"/>
            <a:ext cx="1809300" cy="665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Special Elite"/>
                <a:ea typeface="Special Elite"/>
                <a:cs typeface="Special Elite"/>
                <a:sym typeface="Special Elite"/>
              </a:rPr>
              <a:t>systems</a:t>
            </a:r>
            <a:endParaRPr b="1" sz="1800">
              <a:latin typeface="Special Elite"/>
              <a:ea typeface="Special Elite"/>
              <a:cs typeface="Special Elite"/>
              <a:sym typeface="Special Elite"/>
            </a:endParaRPr>
          </a:p>
        </p:txBody>
      </p:sp>
      <p:sp>
        <p:nvSpPr>
          <p:cNvPr id="315" name="Google Shape;315;p38"/>
          <p:cNvSpPr/>
          <p:nvPr/>
        </p:nvSpPr>
        <p:spPr>
          <a:xfrm>
            <a:off x="505250" y="363775"/>
            <a:ext cx="2192700" cy="11319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50">
                <a:solidFill>
                  <a:schemeClr val="dk1"/>
                </a:solidFill>
                <a:latin typeface="Annie Use Your Telescope"/>
                <a:ea typeface="Annie Use Your Telescope"/>
                <a:cs typeface="Annie Use Your Telescope"/>
                <a:sym typeface="Annie Use Your Telescope"/>
              </a:rPr>
              <a:t>a set of things working together as parts</a:t>
            </a:r>
            <a:r>
              <a:rPr lang="en" sz="1650">
                <a:solidFill>
                  <a:schemeClr val="dk1"/>
                </a:solidFill>
                <a:latin typeface="Annie Use Your Telescope"/>
                <a:ea typeface="Annie Use Your Telescope"/>
                <a:cs typeface="Annie Use Your Telescope"/>
                <a:sym typeface="Annie Use Your Telescope"/>
              </a:rPr>
              <a:t> of a mechanism or an </a:t>
            </a:r>
            <a:r>
              <a:rPr lang="en" sz="1650">
                <a:solidFill>
                  <a:schemeClr val="dk1"/>
                </a:solidFill>
                <a:uFill>
                  <a:noFill/>
                </a:uFill>
                <a:latin typeface="Annie Use Your Telescope"/>
                <a:ea typeface="Annie Use Your Telescope"/>
                <a:cs typeface="Annie Use Your Telescope"/>
                <a:sym typeface="Annie Use Your Telescope"/>
                <a:hlinkClick r:id="rId5">
                  <a:extLst>
                    <a:ext uri="{A12FA001-AC4F-418D-AE19-62706E023703}">
                      <ahyp:hlinkClr val="tx"/>
                    </a:ext>
                  </a:extLst>
                </a:hlinkClick>
              </a:rPr>
              <a:t>interconnecting</a:t>
            </a:r>
            <a:r>
              <a:rPr lang="en" sz="1650">
                <a:solidFill>
                  <a:schemeClr val="dk1"/>
                </a:solidFill>
                <a:latin typeface="Annie Use Your Telescope"/>
                <a:ea typeface="Annie Use Your Telescope"/>
                <a:cs typeface="Annie Use Your Telescope"/>
                <a:sym typeface="Annie Use Your Telescope"/>
              </a:rPr>
              <a:t> network.</a:t>
            </a:r>
            <a:endParaRPr b="1" sz="2600">
              <a:solidFill>
                <a:schemeClr val="dk1"/>
              </a:solidFill>
              <a:latin typeface="Annie Use Your Telescope"/>
              <a:ea typeface="Annie Use Your Telescope"/>
              <a:cs typeface="Annie Use Your Telescope"/>
              <a:sym typeface="Annie Use Your Telescope"/>
            </a:endParaRPr>
          </a:p>
        </p:txBody>
      </p:sp>
      <p:sp>
        <p:nvSpPr>
          <p:cNvPr id="316" name="Google Shape;316;p38"/>
          <p:cNvSpPr/>
          <p:nvPr/>
        </p:nvSpPr>
        <p:spPr>
          <a:xfrm>
            <a:off x="212200" y="1990700"/>
            <a:ext cx="2778900" cy="14862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750">
                <a:solidFill>
                  <a:schemeClr val="dk1"/>
                </a:solidFill>
                <a:latin typeface="Annie Use Your Telescope"/>
                <a:ea typeface="Annie Use Your Telescope"/>
                <a:cs typeface="Annie Use Your Telescope"/>
                <a:sym typeface="Annie Use Your Telescope"/>
              </a:rPr>
              <a:t>a </a:t>
            </a:r>
            <a:r>
              <a:rPr b="1" lang="en" sz="1750">
                <a:solidFill>
                  <a:schemeClr val="dk1"/>
                </a:solidFill>
                <a:latin typeface="Annie Use Your Telescope"/>
                <a:ea typeface="Annie Use Your Telescope"/>
                <a:cs typeface="Annie Use Your Telescope"/>
                <a:sym typeface="Annie Use Your Telescope"/>
              </a:rPr>
              <a:t>set of ways or procedures </a:t>
            </a:r>
            <a:r>
              <a:rPr lang="en" sz="1750">
                <a:solidFill>
                  <a:schemeClr val="dk1"/>
                </a:solidFill>
                <a:latin typeface="Annie Use Your Telescope"/>
                <a:ea typeface="Annie Use Your Telescope"/>
                <a:cs typeface="Annie Use Your Telescope"/>
                <a:sym typeface="Annie Use Your Telescope"/>
              </a:rPr>
              <a:t>that describe how something is done; </a:t>
            </a:r>
            <a:endParaRPr sz="1750">
              <a:solidFill>
                <a:schemeClr val="dk1"/>
              </a:solidFill>
              <a:latin typeface="Annie Use Your Telescope"/>
              <a:ea typeface="Annie Use Your Telescope"/>
              <a:cs typeface="Annie Use Your Telescope"/>
              <a:sym typeface="Annie Use Your Telescope"/>
            </a:endParaRPr>
          </a:p>
          <a:p>
            <a:pPr indent="0" lvl="0" marL="0" rtl="0" algn="l">
              <a:spcBef>
                <a:spcPts val="0"/>
              </a:spcBef>
              <a:spcAft>
                <a:spcPts val="0"/>
              </a:spcAft>
              <a:buNone/>
            </a:pPr>
            <a:r>
              <a:rPr lang="en" sz="1750">
                <a:solidFill>
                  <a:schemeClr val="dk1"/>
                </a:solidFill>
                <a:latin typeface="Annie Use Your Telescope"/>
                <a:ea typeface="Annie Use Your Telescope"/>
                <a:cs typeface="Annie Use Your Telescope"/>
                <a:sym typeface="Annie Use Your Telescope"/>
              </a:rPr>
              <a:t>an </a:t>
            </a:r>
            <a:r>
              <a:rPr b="1" lang="en" sz="1750">
                <a:solidFill>
                  <a:schemeClr val="dk1"/>
                </a:solidFill>
                <a:latin typeface="Annie Use Your Telescope"/>
                <a:ea typeface="Annie Use Your Telescope"/>
                <a:cs typeface="Annie Use Your Telescope"/>
                <a:sym typeface="Annie Use Your Telescope"/>
              </a:rPr>
              <a:t>organized</a:t>
            </a:r>
            <a:r>
              <a:rPr lang="en" sz="1750">
                <a:solidFill>
                  <a:schemeClr val="dk1"/>
                </a:solidFill>
                <a:latin typeface="Annie Use Your Telescope"/>
                <a:ea typeface="Annie Use Your Telescope"/>
                <a:cs typeface="Annie Use Your Telescope"/>
                <a:sym typeface="Annie Use Your Telescope"/>
              </a:rPr>
              <a:t> framework or method.</a:t>
            </a:r>
            <a:endParaRPr sz="2700">
              <a:solidFill>
                <a:schemeClr val="dk1"/>
              </a:solidFill>
              <a:latin typeface="Annie Use Your Telescope"/>
              <a:ea typeface="Annie Use Your Telescope"/>
              <a:cs typeface="Annie Use Your Telescope"/>
              <a:sym typeface="Annie Use Your Telescope"/>
            </a:endParaRPr>
          </a:p>
        </p:txBody>
      </p:sp>
      <p:cxnSp>
        <p:nvCxnSpPr>
          <p:cNvPr id="317" name="Google Shape;317;p38"/>
          <p:cNvCxnSpPr/>
          <p:nvPr/>
        </p:nvCxnSpPr>
        <p:spPr>
          <a:xfrm rot="10800000">
            <a:off x="2243575" y="1286450"/>
            <a:ext cx="946200" cy="329700"/>
          </a:xfrm>
          <a:prstGeom prst="straightConnector1">
            <a:avLst/>
          </a:prstGeom>
          <a:noFill/>
          <a:ln cap="flat" cmpd="sng" w="9525">
            <a:solidFill>
              <a:schemeClr val="dk2"/>
            </a:solidFill>
            <a:prstDash val="solid"/>
            <a:round/>
            <a:headEnd len="med" w="med" type="none"/>
            <a:tailEnd len="med" w="med" type="triangle"/>
          </a:ln>
        </p:spPr>
      </p:cxnSp>
      <p:cxnSp>
        <p:nvCxnSpPr>
          <p:cNvPr id="318" name="Google Shape;318;p38"/>
          <p:cNvCxnSpPr/>
          <p:nvPr/>
        </p:nvCxnSpPr>
        <p:spPr>
          <a:xfrm flipH="1">
            <a:off x="2541100" y="2838900"/>
            <a:ext cx="786900" cy="180600"/>
          </a:xfrm>
          <a:prstGeom prst="straightConnector1">
            <a:avLst/>
          </a:prstGeom>
          <a:noFill/>
          <a:ln cap="flat" cmpd="sng" w="9525">
            <a:solidFill>
              <a:schemeClr val="dk2"/>
            </a:solidFill>
            <a:prstDash val="solid"/>
            <a:round/>
            <a:headEnd len="med" w="med" type="none"/>
            <a:tailEnd len="med" w="med" type="triangle"/>
          </a:ln>
        </p:spPr>
      </p:cxnSp>
      <p:sp>
        <p:nvSpPr>
          <p:cNvPr id="319" name="Google Shape;319;p38"/>
          <p:cNvSpPr/>
          <p:nvPr/>
        </p:nvSpPr>
        <p:spPr>
          <a:xfrm>
            <a:off x="3253850" y="121275"/>
            <a:ext cx="1879500" cy="123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900">
                <a:latin typeface="Annie Use Your Telescope"/>
                <a:ea typeface="Annie Use Your Telescope"/>
                <a:cs typeface="Annie Use Your Telescope"/>
                <a:sym typeface="Annie Use Your Telescope"/>
              </a:rPr>
              <a:t>What makes a good relationship? What makes it not-so-good?</a:t>
            </a:r>
            <a:endParaRPr sz="1900">
              <a:latin typeface="Annie Use Your Telescope"/>
              <a:ea typeface="Annie Use Your Telescope"/>
              <a:cs typeface="Annie Use Your Telescope"/>
              <a:sym typeface="Annie Use Your Telescope"/>
            </a:endParaRPr>
          </a:p>
        </p:txBody>
      </p:sp>
      <p:pic>
        <p:nvPicPr>
          <p:cNvPr id="320" name="Google Shape;320;p38"/>
          <p:cNvPicPr preferRelativeResize="0"/>
          <p:nvPr/>
        </p:nvPicPr>
        <p:blipFill>
          <a:blip r:embed="rId6">
            <a:alphaModFix/>
          </a:blip>
          <a:stretch>
            <a:fillRect/>
          </a:stretch>
        </p:blipFill>
        <p:spPr>
          <a:xfrm>
            <a:off x="6253275" y="25084"/>
            <a:ext cx="1809300" cy="1809280"/>
          </a:xfrm>
          <a:prstGeom prst="rect">
            <a:avLst/>
          </a:prstGeom>
          <a:noFill/>
          <a:ln>
            <a:noFill/>
          </a:ln>
        </p:spPr>
      </p:pic>
      <p:pic>
        <p:nvPicPr>
          <p:cNvPr id="321" name="Google Shape;321;p38"/>
          <p:cNvPicPr preferRelativeResize="0"/>
          <p:nvPr/>
        </p:nvPicPr>
        <p:blipFill>
          <a:blip r:embed="rId7">
            <a:alphaModFix/>
          </a:blip>
          <a:stretch>
            <a:fillRect/>
          </a:stretch>
        </p:blipFill>
        <p:spPr>
          <a:xfrm>
            <a:off x="7062500" y="1245353"/>
            <a:ext cx="2652799" cy="2652800"/>
          </a:xfrm>
          <a:prstGeom prst="rect">
            <a:avLst/>
          </a:prstGeom>
          <a:noFill/>
          <a:ln>
            <a:noFill/>
          </a:ln>
        </p:spPr>
      </p:pic>
      <p:sp>
        <p:nvSpPr>
          <p:cNvPr id="322" name="Google Shape;322;p38"/>
          <p:cNvSpPr/>
          <p:nvPr/>
        </p:nvSpPr>
        <p:spPr>
          <a:xfrm rot="3356749">
            <a:off x="7275621" y="1715888"/>
            <a:ext cx="1073616" cy="376594"/>
          </a:xfrm>
          <a:prstGeom prst="lef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3" name="Google Shape;323;p38"/>
          <p:cNvCxnSpPr/>
          <p:nvPr/>
        </p:nvCxnSpPr>
        <p:spPr>
          <a:xfrm flipH="1" rot="10800000">
            <a:off x="2311450" y="434550"/>
            <a:ext cx="1073700" cy="376500"/>
          </a:xfrm>
          <a:prstGeom prst="straightConnector1">
            <a:avLst/>
          </a:prstGeom>
          <a:noFill/>
          <a:ln cap="flat" cmpd="sng" w="9525">
            <a:solidFill>
              <a:schemeClr val="dk2"/>
            </a:solidFill>
            <a:prstDash val="solid"/>
            <a:round/>
            <a:headEnd len="med" w="med" type="none"/>
            <a:tailEnd len="med" w="med" type="triangle"/>
          </a:ln>
        </p:spPr>
      </p:cxnSp>
      <p:cxnSp>
        <p:nvCxnSpPr>
          <p:cNvPr id="324" name="Google Shape;324;p38"/>
          <p:cNvCxnSpPr/>
          <p:nvPr/>
        </p:nvCxnSpPr>
        <p:spPr>
          <a:xfrm flipH="1" rot="10800000">
            <a:off x="5517400" y="1273375"/>
            <a:ext cx="1303500" cy="848700"/>
          </a:xfrm>
          <a:prstGeom prst="straightConnector1">
            <a:avLst/>
          </a:prstGeom>
          <a:noFill/>
          <a:ln cap="flat" cmpd="sng" w="9525">
            <a:solidFill>
              <a:schemeClr val="dk2"/>
            </a:solidFill>
            <a:prstDash val="solid"/>
            <a:round/>
            <a:headEnd len="med" w="med" type="none"/>
            <a:tailEnd len="med" w="med" type="triangle"/>
          </a:ln>
        </p:spPr>
      </p:cxnSp>
      <p:sp>
        <p:nvSpPr>
          <p:cNvPr id="325" name="Google Shape;325;p38"/>
          <p:cNvSpPr/>
          <p:nvPr/>
        </p:nvSpPr>
        <p:spPr>
          <a:xfrm>
            <a:off x="1040825" y="3617625"/>
            <a:ext cx="1657200" cy="1354200"/>
          </a:xfrm>
          <a:prstGeom prst="octagon">
            <a:avLst>
              <a:gd fmla="val 29289" name="adj"/>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 system is not “random”, chaotic, or “things are everywhere”</a:t>
            </a:r>
            <a:endParaRPr/>
          </a:p>
        </p:txBody>
      </p:sp>
      <p:cxnSp>
        <p:nvCxnSpPr>
          <p:cNvPr id="326" name="Google Shape;326;p38"/>
          <p:cNvCxnSpPr/>
          <p:nvPr/>
        </p:nvCxnSpPr>
        <p:spPr>
          <a:xfrm>
            <a:off x="1323775" y="3304375"/>
            <a:ext cx="389700" cy="403200"/>
          </a:xfrm>
          <a:prstGeom prst="straightConnector1">
            <a:avLst/>
          </a:prstGeom>
          <a:noFill/>
          <a:ln cap="flat" cmpd="sng" w="9525">
            <a:solidFill>
              <a:schemeClr val="dk2"/>
            </a:solidFill>
            <a:prstDash val="solid"/>
            <a:round/>
            <a:headEnd len="med" w="med" type="none"/>
            <a:tailEnd len="med" w="med" type="triangle"/>
          </a:ln>
        </p:spPr>
      </p:cxnSp>
      <p:pic>
        <p:nvPicPr>
          <p:cNvPr id="327" name="Google Shape;327;p38"/>
          <p:cNvPicPr preferRelativeResize="0"/>
          <p:nvPr/>
        </p:nvPicPr>
        <p:blipFill>
          <a:blip r:embed="rId8">
            <a:alphaModFix/>
          </a:blip>
          <a:stretch>
            <a:fillRect/>
          </a:stretch>
        </p:blipFill>
        <p:spPr>
          <a:xfrm>
            <a:off x="4670999" y="3415524"/>
            <a:ext cx="2336050" cy="1556300"/>
          </a:xfrm>
          <a:prstGeom prst="rect">
            <a:avLst/>
          </a:prstGeom>
          <a:noFill/>
          <a:ln>
            <a:noFill/>
          </a:ln>
        </p:spPr>
      </p:pic>
      <p:sp>
        <p:nvSpPr>
          <p:cNvPr id="328" name="Google Shape;328;p38"/>
          <p:cNvSpPr/>
          <p:nvPr/>
        </p:nvSpPr>
        <p:spPr>
          <a:xfrm rot="1074856">
            <a:off x="6524769" y="1489003"/>
            <a:ext cx="281865" cy="2152646"/>
          </a:xfrm>
          <a:prstGeom prst="downArrow">
            <a:avLst>
              <a:gd fmla="val 50000" name="adj1"/>
              <a:gd fmla="val 50000" name="adj2"/>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8"/>
          <p:cNvSpPr txBox="1"/>
          <p:nvPr/>
        </p:nvSpPr>
        <p:spPr>
          <a:xfrm>
            <a:off x="5133350" y="3993575"/>
            <a:ext cx="329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Bodies of water</a:t>
            </a:r>
            <a:endParaRPr>
              <a:solidFill>
                <a:schemeClr val="lt1"/>
              </a:solidFill>
            </a:endParaRPr>
          </a:p>
        </p:txBody>
      </p:sp>
      <p:pic>
        <p:nvPicPr>
          <p:cNvPr id="330" name="Google Shape;330;p38"/>
          <p:cNvPicPr preferRelativeResize="0"/>
          <p:nvPr/>
        </p:nvPicPr>
        <p:blipFill>
          <a:blip r:embed="rId9">
            <a:alphaModFix/>
          </a:blip>
          <a:stretch>
            <a:fillRect/>
          </a:stretch>
        </p:blipFill>
        <p:spPr>
          <a:xfrm>
            <a:off x="7355823" y="3707575"/>
            <a:ext cx="1449125" cy="849850"/>
          </a:xfrm>
          <a:prstGeom prst="rect">
            <a:avLst/>
          </a:prstGeom>
          <a:noFill/>
          <a:ln>
            <a:noFill/>
          </a:ln>
        </p:spPr>
      </p:pic>
      <p:sp>
        <p:nvSpPr>
          <p:cNvPr id="331" name="Google Shape;331;p38"/>
          <p:cNvSpPr txBox="1"/>
          <p:nvPr/>
        </p:nvSpPr>
        <p:spPr>
          <a:xfrm>
            <a:off x="7488650" y="3792275"/>
            <a:ext cx="329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landforms</a:t>
            </a:r>
            <a:endParaRPr>
              <a:solidFill>
                <a:schemeClr val="lt1"/>
              </a:solidFill>
            </a:endParaRPr>
          </a:p>
        </p:txBody>
      </p:sp>
      <p:sp>
        <p:nvSpPr>
          <p:cNvPr id="332" name="Google Shape;332;p38"/>
          <p:cNvSpPr/>
          <p:nvPr/>
        </p:nvSpPr>
        <p:spPr>
          <a:xfrm rot="-1136171">
            <a:off x="7402471" y="1415720"/>
            <a:ext cx="281959" cy="2480911"/>
          </a:xfrm>
          <a:prstGeom prst="downArrow">
            <a:avLst>
              <a:gd fmla="val 50000" name="adj1"/>
              <a:gd fmla="val 50000" name="adj2"/>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Didact Gothic"/>
                <a:ea typeface="Didact Gothic"/>
                <a:cs typeface="Didact Gothic"/>
                <a:sym typeface="Didact Gothic"/>
              </a:rPr>
              <a:t>Science Curriculum through Concepts</a:t>
            </a:r>
            <a:endParaRPr b="1">
              <a:latin typeface="Didact Gothic"/>
              <a:ea typeface="Didact Gothic"/>
              <a:cs typeface="Didact Gothic"/>
              <a:sym typeface="Didact Gothic"/>
            </a:endParaRPr>
          </a:p>
        </p:txBody>
      </p:sp>
      <p:sp>
        <p:nvSpPr>
          <p:cNvPr id="338" name="Google Shape;338;p39"/>
          <p:cNvSpPr txBox="1"/>
          <p:nvPr>
            <p:ph idx="1" type="body"/>
          </p:nvPr>
        </p:nvSpPr>
        <p:spPr>
          <a:xfrm>
            <a:off x="311700" y="1152475"/>
            <a:ext cx="8520600" cy="391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latin typeface="Didact Gothic"/>
                <a:ea typeface="Didact Gothic"/>
                <a:cs typeface="Didact Gothic"/>
                <a:sym typeface="Didact Gothic"/>
              </a:rPr>
              <a:t>This document takes a look at the learning outcomes and has identified many of the  </a:t>
            </a:r>
            <a:r>
              <a:rPr b="1" lang="en">
                <a:solidFill>
                  <a:schemeClr val="dk1"/>
                </a:solidFill>
                <a:latin typeface="Didact Gothic"/>
                <a:ea typeface="Didact Gothic"/>
                <a:cs typeface="Didact Gothic"/>
                <a:sym typeface="Didact Gothic"/>
              </a:rPr>
              <a:t>topic specific concepts</a:t>
            </a:r>
            <a:r>
              <a:rPr lang="en">
                <a:solidFill>
                  <a:schemeClr val="dk1"/>
                </a:solidFill>
                <a:latin typeface="Didact Gothic"/>
                <a:ea typeface="Didact Gothic"/>
                <a:cs typeface="Didact Gothic"/>
                <a:sym typeface="Didact Gothic"/>
              </a:rPr>
              <a:t> that teachers need to help students unpack. Sometimes called micro-concepts, these concepts are KEY to demonstrating understanding of the learning outcomes. </a:t>
            </a:r>
            <a:endParaRPr>
              <a:solidFill>
                <a:schemeClr val="dk1"/>
              </a:solidFill>
              <a:latin typeface="Didact Gothic"/>
              <a:ea typeface="Didact Gothic"/>
              <a:cs typeface="Didact Gothic"/>
              <a:sym typeface="Didact Gothic"/>
            </a:endParaRPr>
          </a:p>
          <a:p>
            <a:pPr indent="0" lvl="0" marL="0" rtl="0" algn="ctr">
              <a:spcBef>
                <a:spcPts val="1200"/>
              </a:spcBef>
              <a:spcAft>
                <a:spcPts val="0"/>
              </a:spcAft>
              <a:buNone/>
            </a:pPr>
            <a:r>
              <a:rPr lang="en" u="sng">
                <a:solidFill>
                  <a:schemeClr val="hlink"/>
                </a:solidFill>
                <a:latin typeface="Didact Gothic"/>
                <a:ea typeface="Didact Gothic"/>
                <a:cs typeface="Didact Gothic"/>
                <a:sym typeface="Didact Gothic"/>
                <a:hlinkClick r:id="rId3"/>
              </a:rPr>
              <a:t>Teaching Science through Concepts: New AB Curriculum</a:t>
            </a:r>
            <a:endParaRPr>
              <a:solidFill>
                <a:schemeClr val="dk1"/>
              </a:solidFill>
              <a:latin typeface="Didact Gothic"/>
              <a:ea typeface="Didact Gothic"/>
              <a:cs typeface="Didact Gothic"/>
              <a:sym typeface="Didact Gothic"/>
            </a:endParaRPr>
          </a:p>
          <a:p>
            <a:pPr indent="0" lvl="0" marL="0" rtl="0" algn="ctr">
              <a:spcBef>
                <a:spcPts val="1200"/>
              </a:spcBef>
              <a:spcAft>
                <a:spcPts val="0"/>
              </a:spcAft>
              <a:buNone/>
            </a:pPr>
            <a:r>
              <a:rPr i="1" lang="en">
                <a:solidFill>
                  <a:schemeClr val="dk1"/>
                </a:solidFill>
                <a:latin typeface="Didact Gothic"/>
                <a:ea typeface="Didact Gothic"/>
                <a:cs typeface="Didact Gothic"/>
                <a:sym typeface="Didact Gothic"/>
              </a:rPr>
              <a:t>Knowledge is essential to make sense of concepts.</a:t>
            </a:r>
            <a:endParaRPr i="1">
              <a:solidFill>
                <a:schemeClr val="dk1"/>
              </a:solidFill>
              <a:latin typeface="Didact Gothic"/>
              <a:ea typeface="Didact Gothic"/>
              <a:cs typeface="Didact Gothic"/>
              <a:sym typeface="Didact Gothic"/>
            </a:endParaRPr>
          </a:p>
          <a:p>
            <a:pPr indent="0" lvl="0" marL="0" rtl="0" algn="ctr">
              <a:spcBef>
                <a:spcPts val="1200"/>
              </a:spcBef>
              <a:spcAft>
                <a:spcPts val="0"/>
              </a:spcAft>
              <a:buNone/>
            </a:pPr>
            <a:r>
              <a:rPr i="1" lang="en">
                <a:solidFill>
                  <a:schemeClr val="dk1"/>
                </a:solidFill>
                <a:latin typeface="Didact Gothic"/>
                <a:ea typeface="Didact Gothic"/>
                <a:cs typeface="Didact Gothic"/>
                <a:sym typeface="Didact Gothic"/>
              </a:rPr>
              <a:t>Skills and procedures activate the knowledge.</a:t>
            </a:r>
            <a:endParaRPr i="1">
              <a:solidFill>
                <a:schemeClr val="dk1"/>
              </a:solidFill>
              <a:latin typeface="Didact Gothic"/>
              <a:ea typeface="Didact Gothic"/>
              <a:cs typeface="Didact Gothic"/>
              <a:sym typeface="Didact Gothic"/>
            </a:endParaRPr>
          </a:p>
          <a:p>
            <a:pPr indent="0" lvl="0" marL="0" rtl="0" algn="ctr">
              <a:spcBef>
                <a:spcPts val="1200"/>
              </a:spcBef>
              <a:spcAft>
                <a:spcPts val="0"/>
              </a:spcAft>
              <a:buNone/>
            </a:pPr>
            <a:r>
              <a:rPr b="1" i="1" lang="en">
                <a:solidFill>
                  <a:schemeClr val="dk1"/>
                </a:solidFill>
                <a:latin typeface="Didact Gothic"/>
                <a:ea typeface="Didact Gothic"/>
                <a:cs typeface="Didact Gothic"/>
                <a:sym typeface="Didact Gothic"/>
              </a:rPr>
              <a:t>Understanding of CONCEPTS helps to TRANSFER the learning to new and authentic situations.</a:t>
            </a:r>
            <a:endParaRPr b="1" i="1">
              <a:solidFill>
                <a:schemeClr val="dk1"/>
              </a:solidFill>
              <a:latin typeface="Didact Gothic"/>
              <a:ea typeface="Didact Gothic"/>
              <a:cs typeface="Didact Gothic"/>
              <a:sym typeface="Didact Gothic"/>
            </a:endParaRPr>
          </a:p>
          <a:p>
            <a:pPr indent="0" lvl="0" marL="0" rtl="0" algn="l">
              <a:spcBef>
                <a:spcPts val="1200"/>
              </a:spcBef>
              <a:spcAft>
                <a:spcPts val="1200"/>
              </a:spcAft>
              <a:buNone/>
            </a:pPr>
            <a:r>
              <a:t/>
            </a:r>
            <a:endParaRPr>
              <a:solidFill>
                <a:schemeClr val="dk1"/>
              </a:solidFill>
              <a:latin typeface="Didact Gothic"/>
              <a:ea typeface="Didact Gothic"/>
              <a:cs typeface="Didact Gothic"/>
              <a:sym typeface="Didact Gothic"/>
            </a:endParaRPr>
          </a:p>
        </p:txBody>
      </p:sp>
      <p:pic>
        <p:nvPicPr>
          <p:cNvPr id="339" name="Google Shape;339;p39"/>
          <p:cNvPicPr preferRelativeResize="0"/>
          <p:nvPr/>
        </p:nvPicPr>
        <p:blipFill>
          <a:blip r:embed="rId4">
            <a:alphaModFix/>
          </a:blip>
          <a:stretch>
            <a:fillRect/>
          </a:stretch>
        </p:blipFill>
        <p:spPr>
          <a:xfrm>
            <a:off x="8460515" y="4459565"/>
            <a:ext cx="665175" cy="665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40"/>
          <p:cNvPicPr preferRelativeResize="0"/>
          <p:nvPr/>
        </p:nvPicPr>
        <p:blipFill>
          <a:blip r:embed="rId3">
            <a:alphaModFix/>
          </a:blip>
          <a:stretch>
            <a:fillRect/>
          </a:stretch>
        </p:blipFill>
        <p:spPr>
          <a:xfrm>
            <a:off x="2890725" y="1245350"/>
            <a:ext cx="3362550" cy="2652807"/>
          </a:xfrm>
          <a:prstGeom prst="rect">
            <a:avLst/>
          </a:prstGeom>
          <a:noFill/>
          <a:ln>
            <a:noFill/>
          </a:ln>
        </p:spPr>
      </p:pic>
      <p:pic>
        <p:nvPicPr>
          <p:cNvPr id="345" name="Google Shape;345;p40"/>
          <p:cNvPicPr preferRelativeResize="0"/>
          <p:nvPr/>
        </p:nvPicPr>
        <p:blipFill>
          <a:blip r:embed="rId4">
            <a:alphaModFix/>
          </a:blip>
          <a:stretch>
            <a:fillRect/>
          </a:stretch>
        </p:blipFill>
        <p:spPr>
          <a:xfrm>
            <a:off x="8460515" y="4459565"/>
            <a:ext cx="665175" cy="665175"/>
          </a:xfrm>
          <a:prstGeom prst="rect">
            <a:avLst/>
          </a:prstGeom>
          <a:noFill/>
          <a:ln>
            <a:noFill/>
          </a:ln>
        </p:spPr>
      </p:pic>
      <p:sp>
        <p:nvSpPr>
          <p:cNvPr id="346" name="Google Shape;346;p40"/>
          <p:cNvSpPr/>
          <p:nvPr/>
        </p:nvSpPr>
        <p:spPr>
          <a:xfrm>
            <a:off x="3667350" y="2168375"/>
            <a:ext cx="1809300" cy="665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Special Elite"/>
                <a:ea typeface="Special Elite"/>
                <a:cs typeface="Special Elite"/>
                <a:sym typeface="Special Elite"/>
              </a:rPr>
              <a:t>change</a:t>
            </a:r>
            <a:endParaRPr b="1" sz="3000">
              <a:latin typeface="Special Elite"/>
              <a:ea typeface="Special Elite"/>
              <a:cs typeface="Special Elite"/>
              <a:sym typeface="Special Elit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41"/>
          <p:cNvPicPr preferRelativeResize="0"/>
          <p:nvPr/>
        </p:nvPicPr>
        <p:blipFill>
          <a:blip r:embed="rId3">
            <a:alphaModFix/>
          </a:blip>
          <a:stretch>
            <a:fillRect/>
          </a:stretch>
        </p:blipFill>
        <p:spPr>
          <a:xfrm>
            <a:off x="2890725" y="1245350"/>
            <a:ext cx="3362550" cy="2652807"/>
          </a:xfrm>
          <a:prstGeom prst="rect">
            <a:avLst/>
          </a:prstGeom>
          <a:noFill/>
          <a:ln>
            <a:noFill/>
          </a:ln>
        </p:spPr>
      </p:pic>
      <p:pic>
        <p:nvPicPr>
          <p:cNvPr id="352" name="Google Shape;352;p41"/>
          <p:cNvPicPr preferRelativeResize="0"/>
          <p:nvPr/>
        </p:nvPicPr>
        <p:blipFill>
          <a:blip r:embed="rId4">
            <a:alphaModFix/>
          </a:blip>
          <a:stretch>
            <a:fillRect/>
          </a:stretch>
        </p:blipFill>
        <p:spPr>
          <a:xfrm>
            <a:off x="8460515" y="4459565"/>
            <a:ext cx="665175" cy="665175"/>
          </a:xfrm>
          <a:prstGeom prst="rect">
            <a:avLst/>
          </a:prstGeom>
          <a:noFill/>
          <a:ln>
            <a:noFill/>
          </a:ln>
        </p:spPr>
      </p:pic>
      <p:sp>
        <p:nvSpPr>
          <p:cNvPr id="353" name="Google Shape;353;p41"/>
          <p:cNvSpPr/>
          <p:nvPr/>
        </p:nvSpPr>
        <p:spPr>
          <a:xfrm>
            <a:off x="3667350" y="2168375"/>
            <a:ext cx="1809300" cy="665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Special Elite"/>
                <a:ea typeface="Special Elite"/>
                <a:cs typeface="Special Elite"/>
                <a:sym typeface="Special Elite"/>
              </a:rPr>
              <a:t>change</a:t>
            </a:r>
            <a:endParaRPr b="1" sz="3000">
              <a:latin typeface="Special Elite"/>
              <a:ea typeface="Special Elite"/>
              <a:cs typeface="Special Elite"/>
              <a:sym typeface="Special Elite"/>
            </a:endParaRPr>
          </a:p>
        </p:txBody>
      </p:sp>
      <p:pic>
        <p:nvPicPr>
          <p:cNvPr id="354" name="Google Shape;354;p41"/>
          <p:cNvPicPr preferRelativeResize="0"/>
          <p:nvPr/>
        </p:nvPicPr>
        <p:blipFill>
          <a:blip r:embed="rId5">
            <a:alphaModFix/>
          </a:blip>
          <a:stretch>
            <a:fillRect/>
          </a:stretch>
        </p:blipFill>
        <p:spPr>
          <a:xfrm>
            <a:off x="5981084" y="152400"/>
            <a:ext cx="3010516" cy="2015975"/>
          </a:xfrm>
          <a:prstGeom prst="rect">
            <a:avLst/>
          </a:prstGeom>
          <a:noFill/>
          <a:ln>
            <a:noFill/>
          </a:ln>
        </p:spPr>
      </p:pic>
      <p:pic>
        <p:nvPicPr>
          <p:cNvPr id="355" name="Google Shape;355;p41"/>
          <p:cNvPicPr preferRelativeResize="0"/>
          <p:nvPr/>
        </p:nvPicPr>
        <p:blipFill rotWithShape="1">
          <a:blip r:embed="rId6">
            <a:alphaModFix/>
          </a:blip>
          <a:srcRect b="0" l="0" r="15175" t="0"/>
          <a:stretch/>
        </p:blipFill>
        <p:spPr>
          <a:xfrm>
            <a:off x="839800" y="152400"/>
            <a:ext cx="2164374" cy="4838699"/>
          </a:xfrm>
          <a:prstGeom prst="rect">
            <a:avLst/>
          </a:prstGeom>
          <a:noFill/>
          <a:ln>
            <a:noFill/>
          </a:ln>
        </p:spPr>
      </p:pic>
      <p:pic>
        <p:nvPicPr>
          <p:cNvPr id="356" name="Google Shape;356;p41"/>
          <p:cNvPicPr preferRelativeResize="0"/>
          <p:nvPr/>
        </p:nvPicPr>
        <p:blipFill>
          <a:blip r:embed="rId7">
            <a:alphaModFix/>
          </a:blip>
          <a:stretch>
            <a:fillRect/>
          </a:stretch>
        </p:blipFill>
        <p:spPr>
          <a:xfrm>
            <a:off x="6303250" y="2571750"/>
            <a:ext cx="2585925" cy="1724792"/>
          </a:xfrm>
          <a:prstGeom prst="rect">
            <a:avLst/>
          </a:prstGeom>
          <a:noFill/>
          <a:ln>
            <a:noFill/>
          </a:ln>
        </p:spPr>
      </p:pic>
      <p:pic>
        <p:nvPicPr>
          <p:cNvPr id="357" name="Google Shape;357;p41"/>
          <p:cNvPicPr preferRelativeResize="0"/>
          <p:nvPr/>
        </p:nvPicPr>
        <p:blipFill>
          <a:blip r:embed="rId8">
            <a:alphaModFix/>
          </a:blip>
          <a:stretch>
            <a:fillRect/>
          </a:stretch>
        </p:blipFill>
        <p:spPr>
          <a:xfrm>
            <a:off x="3118583" y="3611125"/>
            <a:ext cx="2906850" cy="1934499"/>
          </a:xfrm>
          <a:prstGeom prst="rect">
            <a:avLst/>
          </a:prstGeom>
          <a:noFill/>
          <a:ln>
            <a:noFill/>
          </a:ln>
        </p:spPr>
      </p:pic>
      <p:pic>
        <p:nvPicPr>
          <p:cNvPr id="358" name="Google Shape;358;p41"/>
          <p:cNvPicPr preferRelativeResize="0"/>
          <p:nvPr/>
        </p:nvPicPr>
        <p:blipFill>
          <a:blip r:embed="rId9">
            <a:alphaModFix/>
          </a:blip>
          <a:stretch>
            <a:fillRect/>
          </a:stretch>
        </p:blipFill>
        <p:spPr>
          <a:xfrm>
            <a:off x="3300049" y="-5575"/>
            <a:ext cx="1960000" cy="1297724"/>
          </a:xfrm>
          <a:prstGeom prst="rect">
            <a:avLst/>
          </a:prstGeom>
          <a:noFill/>
          <a:ln>
            <a:noFill/>
          </a:ln>
        </p:spPr>
      </p:pic>
      <p:pic>
        <p:nvPicPr>
          <p:cNvPr id="359" name="Google Shape;359;p41"/>
          <p:cNvPicPr preferRelativeResize="0"/>
          <p:nvPr/>
        </p:nvPicPr>
        <p:blipFill>
          <a:blip r:embed="rId10">
            <a:alphaModFix/>
          </a:blip>
          <a:stretch>
            <a:fillRect/>
          </a:stretch>
        </p:blipFill>
        <p:spPr>
          <a:xfrm>
            <a:off x="0" y="68275"/>
            <a:ext cx="1668974" cy="2503475"/>
          </a:xfrm>
          <a:prstGeom prst="rect">
            <a:avLst/>
          </a:prstGeom>
          <a:noFill/>
          <a:ln>
            <a:noFill/>
          </a:ln>
        </p:spPr>
      </p:pic>
      <p:pic>
        <p:nvPicPr>
          <p:cNvPr id="360" name="Google Shape;360;p41"/>
          <p:cNvPicPr preferRelativeResize="0"/>
          <p:nvPr/>
        </p:nvPicPr>
        <p:blipFill>
          <a:blip r:embed="rId11">
            <a:alphaModFix/>
          </a:blip>
          <a:stretch>
            <a:fillRect/>
          </a:stretch>
        </p:blipFill>
        <p:spPr>
          <a:xfrm>
            <a:off x="-8" y="3171303"/>
            <a:ext cx="2164374" cy="16258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42"/>
          <p:cNvPicPr preferRelativeResize="0"/>
          <p:nvPr/>
        </p:nvPicPr>
        <p:blipFill>
          <a:blip r:embed="rId3">
            <a:alphaModFix/>
          </a:blip>
          <a:stretch>
            <a:fillRect/>
          </a:stretch>
        </p:blipFill>
        <p:spPr>
          <a:xfrm>
            <a:off x="1346200" y="152400"/>
            <a:ext cx="6451599" cy="4838700"/>
          </a:xfrm>
          <a:prstGeom prst="rect">
            <a:avLst/>
          </a:prstGeom>
          <a:noFill/>
          <a:ln>
            <a:noFill/>
          </a:ln>
        </p:spPr>
      </p:pic>
      <p:sp>
        <p:nvSpPr>
          <p:cNvPr id="366" name="Google Shape;366;p42"/>
          <p:cNvSpPr/>
          <p:nvPr/>
        </p:nvSpPr>
        <p:spPr>
          <a:xfrm>
            <a:off x="5396950" y="3608375"/>
            <a:ext cx="1980600" cy="96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ecial Elite"/>
                <a:ea typeface="Special Elite"/>
                <a:cs typeface="Special Elite"/>
                <a:sym typeface="Special Elite"/>
              </a:rPr>
              <a:t>Can you share a story of change with this material?</a:t>
            </a:r>
            <a:endParaRPr>
              <a:latin typeface="Special Elite"/>
              <a:ea typeface="Special Elite"/>
              <a:cs typeface="Special Elite"/>
              <a:sym typeface="Special Elit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43"/>
          <p:cNvPicPr preferRelativeResize="0"/>
          <p:nvPr/>
        </p:nvPicPr>
        <p:blipFill>
          <a:blip r:embed="rId3">
            <a:alphaModFix/>
          </a:blip>
          <a:stretch>
            <a:fillRect/>
          </a:stretch>
        </p:blipFill>
        <p:spPr>
          <a:xfrm>
            <a:off x="1523686" y="-1523686"/>
            <a:ext cx="6090299" cy="9137674"/>
          </a:xfrm>
          <a:prstGeom prst="rect">
            <a:avLst/>
          </a:prstGeom>
          <a:noFill/>
          <a:ln>
            <a:noFill/>
          </a:ln>
        </p:spPr>
      </p:pic>
      <p:pic>
        <p:nvPicPr>
          <p:cNvPr id="372" name="Google Shape;372;p43"/>
          <p:cNvPicPr preferRelativeResize="0"/>
          <p:nvPr/>
        </p:nvPicPr>
        <p:blipFill rotWithShape="1">
          <a:blip r:embed="rId4">
            <a:alphaModFix/>
          </a:blip>
          <a:srcRect b="14510" l="12147" r="11881" t="13619"/>
          <a:stretch/>
        </p:blipFill>
        <p:spPr>
          <a:xfrm>
            <a:off x="5844025" y="101050"/>
            <a:ext cx="3095202" cy="2310023"/>
          </a:xfrm>
          <a:prstGeom prst="rect">
            <a:avLst/>
          </a:prstGeom>
          <a:noFill/>
          <a:ln>
            <a:noFill/>
          </a:ln>
        </p:spPr>
      </p:pic>
      <p:pic>
        <p:nvPicPr>
          <p:cNvPr id="373" name="Google Shape;373;p43"/>
          <p:cNvPicPr preferRelativeResize="0"/>
          <p:nvPr/>
        </p:nvPicPr>
        <p:blipFill>
          <a:blip r:embed="rId5">
            <a:alphaModFix/>
          </a:blip>
          <a:stretch>
            <a:fillRect/>
          </a:stretch>
        </p:blipFill>
        <p:spPr>
          <a:xfrm>
            <a:off x="8324565" y="4267590"/>
            <a:ext cx="665175" cy="665175"/>
          </a:xfrm>
          <a:prstGeom prst="rect">
            <a:avLst/>
          </a:prstGeom>
          <a:noFill/>
          <a:ln>
            <a:noFill/>
          </a:ln>
        </p:spPr>
      </p:pic>
      <p:sp>
        <p:nvSpPr>
          <p:cNvPr id="374" name="Google Shape;374;p43"/>
          <p:cNvSpPr/>
          <p:nvPr/>
        </p:nvSpPr>
        <p:spPr>
          <a:xfrm>
            <a:off x="6109875" y="688238"/>
            <a:ext cx="2563500" cy="127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Special Elite"/>
                <a:ea typeface="Special Elite"/>
                <a:cs typeface="Special Elite"/>
                <a:sym typeface="Special Elite"/>
              </a:rPr>
              <a:t>Earth’s </a:t>
            </a:r>
            <a:r>
              <a:rPr b="1" lang="en" sz="2000">
                <a:latin typeface="Special Elite"/>
                <a:ea typeface="Special Elite"/>
                <a:cs typeface="Special Elite"/>
                <a:sym typeface="Special Elite"/>
              </a:rPr>
              <a:t>surface</a:t>
            </a:r>
            <a:r>
              <a:rPr b="1" lang="en" sz="2000">
                <a:latin typeface="Special Elite"/>
                <a:ea typeface="Special Elite"/>
                <a:cs typeface="Special Elite"/>
                <a:sym typeface="Special Elite"/>
              </a:rPr>
              <a:t> changes over time.</a:t>
            </a:r>
            <a:endParaRPr b="1" sz="2000">
              <a:latin typeface="Special Elite"/>
              <a:ea typeface="Special Elite"/>
              <a:cs typeface="Special Elite"/>
              <a:sym typeface="Special Elite"/>
            </a:endParaRPr>
          </a:p>
        </p:txBody>
      </p:sp>
      <p:sp>
        <p:nvSpPr>
          <p:cNvPr id="375" name="Google Shape;375;p43"/>
          <p:cNvSpPr/>
          <p:nvPr/>
        </p:nvSpPr>
        <p:spPr>
          <a:xfrm>
            <a:off x="476675" y="341375"/>
            <a:ext cx="1047000" cy="876300"/>
          </a:xfrm>
          <a:prstGeom prst="wedgeRectCallout">
            <a:avLst>
              <a:gd fmla="val 85857" name="adj1"/>
              <a:gd fmla="val 5778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I see…</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I think…</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I wonder…</a:t>
            </a:r>
            <a:endParaRPr>
              <a:latin typeface="Didact Gothic"/>
              <a:ea typeface="Didact Gothic"/>
              <a:cs typeface="Didact Gothic"/>
              <a:sym typeface="Didact Gothic"/>
            </a:endParaRPr>
          </a:p>
        </p:txBody>
      </p:sp>
      <p:pic>
        <p:nvPicPr>
          <p:cNvPr id="376" name="Google Shape;376;p43"/>
          <p:cNvPicPr preferRelativeResize="0"/>
          <p:nvPr/>
        </p:nvPicPr>
        <p:blipFill>
          <a:blip r:embed="rId6">
            <a:alphaModFix/>
          </a:blip>
          <a:stretch>
            <a:fillRect/>
          </a:stretch>
        </p:blipFill>
        <p:spPr>
          <a:xfrm>
            <a:off x="109824" y="1522300"/>
            <a:ext cx="3254974" cy="34104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4"/>
          <p:cNvPicPr preferRelativeResize="0"/>
          <p:nvPr/>
        </p:nvPicPr>
        <p:blipFill>
          <a:blip r:embed="rId3">
            <a:alphaModFix/>
          </a:blip>
          <a:stretch>
            <a:fillRect/>
          </a:stretch>
        </p:blipFill>
        <p:spPr>
          <a:xfrm>
            <a:off x="0" y="-969750"/>
            <a:ext cx="9144003" cy="6094493"/>
          </a:xfrm>
          <a:prstGeom prst="rect">
            <a:avLst/>
          </a:prstGeom>
          <a:noFill/>
          <a:ln>
            <a:noFill/>
          </a:ln>
        </p:spPr>
      </p:pic>
      <p:pic>
        <p:nvPicPr>
          <p:cNvPr id="382" name="Google Shape;382;p44"/>
          <p:cNvPicPr preferRelativeResize="0"/>
          <p:nvPr/>
        </p:nvPicPr>
        <p:blipFill rotWithShape="1">
          <a:blip r:embed="rId4">
            <a:alphaModFix/>
          </a:blip>
          <a:srcRect b="14512" l="12147" r="11881" t="11176"/>
          <a:stretch/>
        </p:blipFill>
        <p:spPr>
          <a:xfrm>
            <a:off x="5894550" y="-78500"/>
            <a:ext cx="3095202" cy="2388528"/>
          </a:xfrm>
          <a:prstGeom prst="rect">
            <a:avLst/>
          </a:prstGeom>
          <a:noFill/>
          <a:ln>
            <a:noFill/>
          </a:ln>
        </p:spPr>
      </p:pic>
      <p:pic>
        <p:nvPicPr>
          <p:cNvPr id="383" name="Google Shape;383;p44"/>
          <p:cNvPicPr preferRelativeResize="0"/>
          <p:nvPr/>
        </p:nvPicPr>
        <p:blipFill>
          <a:blip r:embed="rId5">
            <a:alphaModFix/>
          </a:blip>
          <a:stretch>
            <a:fillRect/>
          </a:stretch>
        </p:blipFill>
        <p:spPr>
          <a:xfrm>
            <a:off x="8460515" y="4459565"/>
            <a:ext cx="665175" cy="665175"/>
          </a:xfrm>
          <a:prstGeom prst="rect">
            <a:avLst/>
          </a:prstGeom>
          <a:noFill/>
          <a:ln>
            <a:noFill/>
          </a:ln>
        </p:spPr>
      </p:pic>
      <p:sp>
        <p:nvSpPr>
          <p:cNvPr id="384" name="Google Shape;384;p44"/>
          <p:cNvSpPr/>
          <p:nvPr/>
        </p:nvSpPr>
        <p:spPr>
          <a:xfrm>
            <a:off x="6160400" y="476013"/>
            <a:ext cx="2563500" cy="127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Special Elite"/>
                <a:ea typeface="Special Elite"/>
                <a:cs typeface="Special Elite"/>
                <a:sym typeface="Special Elite"/>
              </a:rPr>
              <a:t>Do humans cause too much change to the Earth?</a:t>
            </a:r>
            <a:endParaRPr b="1" sz="2000">
              <a:latin typeface="Special Elite"/>
              <a:ea typeface="Special Elite"/>
              <a:cs typeface="Special Elite"/>
              <a:sym typeface="Special Elite"/>
            </a:endParaRPr>
          </a:p>
        </p:txBody>
      </p:sp>
      <p:sp>
        <p:nvSpPr>
          <p:cNvPr id="385" name="Google Shape;385;p44"/>
          <p:cNvSpPr/>
          <p:nvPr/>
        </p:nvSpPr>
        <p:spPr>
          <a:xfrm>
            <a:off x="876200" y="3311425"/>
            <a:ext cx="1047000" cy="876300"/>
          </a:xfrm>
          <a:prstGeom prst="wedgeRectCallout">
            <a:avLst>
              <a:gd fmla="val 85857" name="adj1"/>
              <a:gd fmla="val 5778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Didact Gothic"/>
                <a:ea typeface="Didact Gothic"/>
                <a:cs typeface="Didact Gothic"/>
                <a:sym typeface="Didact Gothic"/>
              </a:rPr>
              <a:t>Observe.</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Think.</a:t>
            </a:r>
            <a:endParaRPr>
              <a:latin typeface="Didact Gothic"/>
              <a:ea typeface="Didact Gothic"/>
              <a:cs typeface="Didact Gothic"/>
              <a:sym typeface="Didact Gothic"/>
            </a:endParaRPr>
          </a:p>
          <a:p>
            <a:pPr indent="0" lvl="0" marL="0" rtl="0" algn="l">
              <a:spcBef>
                <a:spcPts val="0"/>
              </a:spcBef>
              <a:spcAft>
                <a:spcPts val="0"/>
              </a:spcAft>
              <a:buNone/>
            </a:pPr>
            <a:r>
              <a:rPr lang="en">
                <a:latin typeface="Didact Gothic"/>
                <a:ea typeface="Didact Gothic"/>
                <a:cs typeface="Didact Gothic"/>
                <a:sym typeface="Didact Gothic"/>
              </a:rPr>
              <a:t>Question.</a:t>
            </a:r>
            <a:endParaRPr>
              <a:latin typeface="Didact Gothic"/>
              <a:ea typeface="Didact Gothic"/>
              <a:cs typeface="Didact Gothic"/>
              <a:sym typeface="Didact Gothic"/>
            </a:endParaRPr>
          </a:p>
        </p:txBody>
      </p:sp>
      <p:pic>
        <p:nvPicPr>
          <p:cNvPr id="386" name="Google Shape;386;p44"/>
          <p:cNvPicPr preferRelativeResize="0"/>
          <p:nvPr/>
        </p:nvPicPr>
        <p:blipFill>
          <a:blip r:embed="rId5">
            <a:alphaModFix/>
          </a:blip>
          <a:stretch>
            <a:fillRect/>
          </a:stretch>
        </p:blipFill>
        <p:spPr>
          <a:xfrm>
            <a:off x="8460515" y="4459565"/>
            <a:ext cx="665175" cy="665175"/>
          </a:xfrm>
          <a:prstGeom prst="rect">
            <a:avLst/>
          </a:prstGeom>
          <a:noFill/>
          <a:ln>
            <a:noFill/>
          </a:ln>
        </p:spPr>
      </p:pic>
      <p:pic>
        <p:nvPicPr>
          <p:cNvPr id="387" name="Google Shape;387;p44"/>
          <p:cNvPicPr preferRelativeResize="0"/>
          <p:nvPr/>
        </p:nvPicPr>
        <p:blipFill>
          <a:blip r:embed="rId6">
            <a:alphaModFix/>
          </a:blip>
          <a:stretch>
            <a:fillRect/>
          </a:stretch>
        </p:blipFill>
        <p:spPr>
          <a:xfrm>
            <a:off x="234050" y="91625"/>
            <a:ext cx="3933550" cy="20483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5"/>
          <p:cNvPicPr preferRelativeResize="0"/>
          <p:nvPr/>
        </p:nvPicPr>
        <p:blipFill rotWithShape="1">
          <a:blip r:embed="rId3">
            <a:alphaModFix/>
          </a:blip>
          <a:srcRect b="46213" l="0" r="0" t="0"/>
          <a:stretch/>
        </p:blipFill>
        <p:spPr>
          <a:xfrm>
            <a:off x="1549325" y="1596250"/>
            <a:ext cx="6045350" cy="3251651"/>
          </a:xfrm>
          <a:prstGeom prst="rect">
            <a:avLst/>
          </a:prstGeom>
          <a:noFill/>
          <a:ln>
            <a:noFill/>
          </a:ln>
        </p:spPr>
      </p:pic>
      <p:sp>
        <p:nvSpPr>
          <p:cNvPr id="393" name="Google Shape;393;p45"/>
          <p:cNvSpPr txBox="1"/>
          <p:nvPr/>
        </p:nvSpPr>
        <p:spPr>
          <a:xfrm>
            <a:off x="413850" y="4209400"/>
            <a:ext cx="15372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No.</a:t>
            </a:r>
            <a:endParaRPr/>
          </a:p>
        </p:txBody>
      </p:sp>
      <p:sp>
        <p:nvSpPr>
          <p:cNvPr id="394" name="Google Shape;394;p45"/>
          <p:cNvSpPr txBox="1"/>
          <p:nvPr/>
        </p:nvSpPr>
        <p:spPr>
          <a:xfrm>
            <a:off x="7242950" y="4270300"/>
            <a:ext cx="15372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Yes.</a:t>
            </a:r>
            <a:endParaRPr/>
          </a:p>
        </p:txBody>
      </p:sp>
      <p:sp>
        <p:nvSpPr>
          <p:cNvPr id="395" name="Google Shape;395;p45"/>
          <p:cNvSpPr txBox="1"/>
          <p:nvPr/>
        </p:nvSpPr>
        <p:spPr>
          <a:xfrm>
            <a:off x="413850" y="348150"/>
            <a:ext cx="81588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Question:  Do humans cause too much change to the Earth?</a:t>
            </a:r>
            <a:endParaRPr/>
          </a:p>
        </p:txBody>
      </p:sp>
      <p:sp>
        <p:nvSpPr>
          <p:cNvPr id="396" name="Google Shape;396;p45"/>
          <p:cNvSpPr/>
          <p:nvPr/>
        </p:nvSpPr>
        <p:spPr>
          <a:xfrm>
            <a:off x="4384175" y="4493150"/>
            <a:ext cx="260100" cy="236400"/>
          </a:xfrm>
          <a:prstGeom prst="ellipse">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5"/>
          <p:cNvSpPr txBox="1"/>
          <p:nvPr/>
        </p:nvSpPr>
        <p:spPr>
          <a:xfrm>
            <a:off x="6972525" y="1162075"/>
            <a:ext cx="1687500" cy="16932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Draw an arrow to represent your thoughts.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Give evidence (sound reasoning) for your opinion.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46"/>
          <p:cNvPicPr preferRelativeResize="0"/>
          <p:nvPr/>
        </p:nvPicPr>
        <p:blipFill>
          <a:blip r:embed="rId3">
            <a:alphaModFix/>
          </a:blip>
          <a:stretch>
            <a:fillRect/>
          </a:stretch>
        </p:blipFill>
        <p:spPr>
          <a:xfrm>
            <a:off x="378675" y="0"/>
            <a:ext cx="3857626" cy="5143501"/>
          </a:xfrm>
          <a:prstGeom prst="rect">
            <a:avLst/>
          </a:prstGeom>
          <a:noFill/>
          <a:ln>
            <a:noFill/>
          </a:ln>
        </p:spPr>
      </p:pic>
      <p:pic>
        <p:nvPicPr>
          <p:cNvPr id="403" name="Google Shape;403;p46"/>
          <p:cNvPicPr preferRelativeResize="0"/>
          <p:nvPr/>
        </p:nvPicPr>
        <p:blipFill>
          <a:blip r:embed="rId4">
            <a:alphaModFix/>
          </a:blip>
          <a:stretch>
            <a:fillRect/>
          </a:stretch>
        </p:blipFill>
        <p:spPr>
          <a:xfrm>
            <a:off x="4685800" y="-261725"/>
            <a:ext cx="3951201" cy="59282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0" y="0"/>
            <a:ext cx="9143999" cy="5143500"/>
          </a:xfrm>
          <a:prstGeom prst="rect">
            <a:avLst/>
          </a:prstGeom>
          <a:noFill/>
          <a:ln>
            <a:noFill/>
          </a:ln>
        </p:spPr>
      </p:pic>
      <p:pic>
        <p:nvPicPr>
          <p:cNvPr id="161" name="Google Shape;161;p20"/>
          <p:cNvPicPr preferRelativeResize="0"/>
          <p:nvPr/>
        </p:nvPicPr>
        <p:blipFill>
          <a:blip r:embed="rId4">
            <a:alphaModFix/>
          </a:blip>
          <a:stretch>
            <a:fillRect/>
          </a:stretch>
        </p:blipFill>
        <p:spPr>
          <a:xfrm>
            <a:off x="8460515" y="4459565"/>
            <a:ext cx="665175" cy="665175"/>
          </a:xfrm>
          <a:prstGeom prst="rect">
            <a:avLst/>
          </a:prstGeom>
          <a:noFill/>
          <a:ln>
            <a:noFill/>
          </a:ln>
        </p:spPr>
      </p:pic>
      <p:sp>
        <p:nvSpPr>
          <p:cNvPr id="162" name="Google Shape;162;p20"/>
          <p:cNvSpPr txBox="1"/>
          <p:nvPr/>
        </p:nvSpPr>
        <p:spPr>
          <a:xfrm>
            <a:off x="1222700" y="1179800"/>
            <a:ext cx="4496700" cy="3632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ecial Elite"/>
                <a:ea typeface="Special Elite"/>
                <a:cs typeface="Special Elite"/>
                <a:sym typeface="Special Elite"/>
              </a:rPr>
              <a:t>Imagine your students walking into your classroom, and they notice something new… something unusual.</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rPr lang="en">
                <a:latin typeface="Special Elite"/>
                <a:ea typeface="Special Elite"/>
                <a:cs typeface="Special Elite"/>
                <a:sym typeface="Special Elite"/>
              </a:rPr>
              <a:t>They are curious.</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rPr lang="en">
                <a:latin typeface="Special Elite"/>
                <a:ea typeface="Special Elite"/>
                <a:cs typeface="Special Elite"/>
                <a:sym typeface="Special Elite"/>
              </a:rPr>
              <a:t>They are </a:t>
            </a:r>
            <a:r>
              <a:rPr lang="en">
                <a:latin typeface="Special Elite"/>
                <a:ea typeface="Special Elite"/>
                <a:cs typeface="Special Elite"/>
                <a:sym typeface="Special Elite"/>
              </a:rPr>
              <a:t>questioning</a:t>
            </a:r>
            <a:r>
              <a:rPr lang="en">
                <a:latin typeface="Special Elite"/>
                <a:ea typeface="Special Elite"/>
                <a:cs typeface="Special Elite"/>
                <a:sym typeface="Special Elite"/>
              </a:rPr>
              <a:t>.</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rPr lang="en">
                <a:latin typeface="Special Elite"/>
                <a:ea typeface="Special Elite"/>
                <a:cs typeface="Special Elite"/>
                <a:sym typeface="Special Elite"/>
              </a:rPr>
              <a:t>So, you smile. </a:t>
            </a:r>
            <a:endParaRPr>
              <a:latin typeface="Special Elite"/>
              <a:ea typeface="Special Elite"/>
              <a:cs typeface="Special Elite"/>
              <a:sym typeface="Special Elite"/>
            </a:endParaRPr>
          </a:p>
          <a:p>
            <a:pPr indent="0" lvl="0" marL="0" rtl="0" algn="l">
              <a:spcBef>
                <a:spcPts val="0"/>
              </a:spcBef>
              <a:spcAft>
                <a:spcPts val="0"/>
              </a:spcAft>
              <a:buNone/>
            </a:pPr>
            <a:r>
              <a:rPr lang="en">
                <a:latin typeface="Special Elite"/>
                <a:ea typeface="Special Elite"/>
                <a:cs typeface="Special Elite"/>
                <a:sym typeface="Special Elite"/>
              </a:rPr>
              <a:t>You pass them a magnifying glass.</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rPr lang="en">
                <a:latin typeface="Special Elite"/>
                <a:ea typeface="Special Elite"/>
                <a:cs typeface="Special Elite"/>
                <a:sym typeface="Special Elite"/>
              </a:rPr>
              <a:t>You listen… to their thoughts, murmurs, connections and questions.</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rPr lang="en">
                <a:latin typeface="Special Elite"/>
                <a:ea typeface="Special Elite"/>
                <a:cs typeface="Special Elite"/>
                <a:sym typeface="Special Elite"/>
              </a:rPr>
              <a:t>And then you pose your own questions in return.</a:t>
            </a:r>
            <a:endParaRPr>
              <a:latin typeface="Special Elite"/>
              <a:ea typeface="Special Elite"/>
              <a:cs typeface="Special Elite"/>
              <a:sym typeface="Special Elit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There can be so many unknowns in our futures - whether career-related or just life in general. Adopting a growth mindset and practicing key life skills can help lead you to success.&#10;&#10;Whether you’re deciding what courses to take or thinking about possible careers, critical thinking, clear communication skills, and the ability to collaborate effectively with others are invaluable skills when navigating our changing world. Mistakes will be made. What's important is how you adapt, tap into your unique creativity and approach challenges. Have confidence in yourself - it will distinguish you from others.&#10;&#10;Your future may seem far off but you can begin practicing these skills and attitudes today. You may already be doing this without even realizing it, but acting with purpose as you approach each new challenge can better prepare you for whatever life throws your way. No matter what industry you’re interested in, even if it doesn't exist yet, you can open up limitless opportunities by exploring opportunities, seeking out different viewpoints and being open to change. So tap into your local networks, seek connections and advice from others, and get a start on your future, because these skills will help you thrive in the workforce and your future life.&#10;&#10;For more STEM &amp; career related videos, games, and activities, head to: http://wonderville.org&#10;Preparing Youth for Future Careers Student Reflection: https://drive.google.com/file/d/1C2SZ5s8nNWUzTKUyAQhfJuytM8y1HGwy/view?usp=sharing" id="408" name="Google Shape;408;p47" title="Preparing Youth to Build and Thrive in Future Careers">
            <a:hlinkClick r:id="rId3"/>
          </p:cNvPr>
          <p:cNvPicPr preferRelativeResize="0"/>
          <p:nvPr/>
        </p:nvPicPr>
        <p:blipFill>
          <a:blip r:embed="rId4">
            <a:alphaModFix/>
          </a:blip>
          <a:stretch>
            <a:fillRect/>
          </a:stretch>
        </p:blipFill>
        <p:spPr>
          <a:xfrm>
            <a:off x="211663" y="76200"/>
            <a:ext cx="8873066" cy="499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8"/>
          <p:cNvSpPr txBox="1"/>
          <p:nvPr>
            <p:ph idx="4294967295" type="title"/>
          </p:nvPr>
        </p:nvSpPr>
        <p:spPr>
          <a:xfrm>
            <a:off x="4173425" y="219500"/>
            <a:ext cx="4426200" cy="2135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Poppins"/>
                <a:ea typeface="Poppins"/>
                <a:cs typeface="Poppins"/>
                <a:sym typeface="Poppins"/>
              </a:rPr>
              <a:t>How might the competency progressions help lead the design of the learning?</a:t>
            </a:r>
            <a:endParaRPr>
              <a:latin typeface="Poppins"/>
              <a:ea typeface="Poppins"/>
              <a:cs typeface="Poppins"/>
              <a:sym typeface="Poppins"/>
            </a:endParaRPr>
          </a:p>
        </p:txBody>
      </p:sp>
      <p:pic>
        <p:nvPicPr>
          <p:cNvPr id="414" name="Google Shape;414;p48"/>
          <p:cNvPicPr preferRelativeResize="0"/>
          <p:nvPr/>
        </p:nvPicPr>
        <p:blipFill>
          <a:blip r:embed="rId3">
            <a:alphaModFix/>
          </a:blip>
          <a:stretch>
            <a:fillRect/>
          </a:stretch>
        </p:blipFill>
        <p:spPr>
          <a:xfrm>
            <a:off x="95250" y="76200"/>
            <a:ext cx="3881178" cy="4991099"/>
          </a:xfrm>
          <a:prstGeom prst="rect">
            <a:avLst/>
          </a:prstGeom>
          <a:noFill/>
          <a:ln>
            <a:noFill/>
          </a:ln>
        </p:spPr>
      </p:pic>
      <p:pic>
        <p:nvPicPr>
          <p:cNvPr id="415" name="Google Shape;415;p48"/>
          <p:cNvPicPr preferRelativeResize="0"/>
          <p:nvPr/>
        </p:nvPicPr>
        <p:blipFill>
          <a:blip r:embed="rId4">
            <a:alphaModFix/>
          </a:blip>
          <a:stretch>
            <a:fillRect/>
          </a:stretch>
        </p:blipFill>
        <p:spPr>
          <a:xfrm>
            <a:off x="4128828" y="2507000"/>
            <a:ext cx="4859064" cy="2484102"/>
          </a:xfrm>
          <a:prstGeom prst="rect">
            <a:avLst/>
          </a:prstGeom>
          <a:noFill/>
          <a:ln>
            <a:noFill/>
          </a:ln>
        </p:spPr>
      </p:pic>
      <p:sp>
        <p:nvSpPr>
          <p:cNvPr id="416" name="Google Shape;416;p48"/>
          <p:cNvSpPr/>
          <p:nvPr/>
        </p:nvSpPr>
        <p:spPr>
          <a:xfrm>
            <a:off x="4537200" y="4314875"/>
            <a:ext cx="1768500" cy="949800"/>
          </a:xfrm>
          <a:prstGeom prst="ellipse">
            <a:avLst/>
          </a:prstGeom>
          <a:noFill/>
          <a:ln cap="flat" cmpd="sng" w="762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8"/>
          <p:cNvSpPr/>
          <p:nvPr/>
        </p:nvSpPr>
        <p:spPr>
          <a:xfrm>
            <a:off x="5790225" y="3577200"/>
            <a:ext cx="404100" cy="747900"/>
          </a:xfrm>
          <a:prstGeom prst="downArrow">
            <a:avLst>
              <a:gd fmla="val 50000" name="adj1"/>
              <a:gd fmla="val 50000" name="adj2"/>
            </a:avLst>
          </a:prstGeom>
          <a:solidFill>
            <a:srgbClr val="CC00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49"/>
          <p:cNvPicPr preferRelativeResize="0"/>
          <p:nvPr/>
        </p:nvPicPr>
        <p:blipFill rotWithShape="1">
          <a:blip r:embed="rId3">
            <a:alphaModFix/>
          </a:blip>
          <a:srcRect b="0" l="0" r="0" t="10562"/>
          <a:stretch/>
        </p:blipFill>
        <p:spPr>
          <a:xfrm>
            <a:off x="0" y="2571751"/>
            <a:ext cx="9144003" cy="2571750"/>
          </a:xfrm>
          <a:prstGeom prst="rect">
            <a:avLst/>
          </a:prstGeom>
          <a:noFill/>
          <a:ln cap="flat" cmpd="sng" w="9525">
            <a:solidFill>
              <a:schemeClr val="dk2"/>
            </a:solidFill>
            <a:prstDash val="solid"/>
            <a:round/>
            <a:headEnd len="sm" w="sm" type="none"/>
            <a:tailEnd len="sm" w="sm" type="none"/>
          </a:ln>
        </p:spPr>
      </p:pic>
      <p:pic>
        <p:nvPicPr>
          <p:cNvPr id="423" name="Google Shape;423;p49"/>
          <p:cNvPicPr preferRelativeResize="0"/>
          <p:nvPr/>
        </p:nvPicPr>
        <p:blipFill>
          <a:blip r:embed="rId4">
            <a:alphaModFix/>
          </a:blip>
          <a:stretch>
            <a:fillRect/>
          </a:stretch>
        </p:blipFill>
        <p:spPr>
          <a:xfrm>
            <a:off x="0" y="282950"/>
            <a:ext cx="9144003" cy="268337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0"/>
          <p:cNvSpPr txBox="1"/>
          <p:nvPr/>
        </p:nvSpPr>
        <p:spPr>
          <a:xfrm>
            <a:off x="322375" y="317500"/>
            <a:ext cx="81768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latin typeface="Economica"/>
                <a:ea typeface="Economica"/>
                <a:cs typeface="Economica"/>
                <a:sym typeface="Economica"/>
              </a:rPr>
              <a:t>Structures are created to connect people and communities.</a:t>
            </a:r>
            <a:endParaRPr sz="3400">
              <a:latin typeface="Economica"/>
              <a:ea typeface="Economica"/>
              <a:cs typeface="Economica"/>
              <a:sym typeface="Economica"/>
            </a:endParaRPr>
          </a:p>
        </p:txBody>
      </p:sp>
      <p:pic>
        <p:nvPicPr>
          <p:cNvPr id="429" name="Google Shape;429;p50"/>
          <p:cNvPicPr preferRelativeResize="0"/>
          <p:nvPr/>
        </p:nvPicPr>
        <p:blipFill>
          <a:blip r:embed="rId3">
            <a:alphaModFix/>
          </a:blip>
          <a:stretch>
            <a:fillRect/>
          </a:stretch>
        </p:blipFill>
        <p:spPr>
          <a:xfrm>
            <a:off x="386875" y="1144000"/>
            <a:ext cx="2885326" cy="3847101"/>
          </a:xfrm>
          <a:prstGeom prst="rect">
            <a:avLst/>
          </a:prstGeom>
          <a:noFill/>
          <a:ln cap="flat" cmpd="sng" w="9525">
            <a:solidFill>
              <a:srgbClr val="000000"/>
            </a:solidFill>
            <a:prstDash val="solid"/>
            <a:round/>
            <a:headEnd len="sm" w="sm" type="none"/>
            <a:tailEnd len="sm" w="sm" type="none"/>
          </a:ln>
        </p:spPr>
      </p:pic>
      <p:pic>
        <p:nvPicPr>
          <p:cNvPr id="430" name="Google Shape;430;p50"/>
          <p:cNvPicPr preferRelativeResize="0"/>
          <p:nvPr/>
        </p:nvPicPr>
        <p:blipFill>
          <a:blip r:embed="rId4">
            <a:alphaModFix/>
          </a:blip>
          <a:stretch>
            <a:fillRect/>
          </a:stretch>
        </p:blipFill>
        <p:spPr>
          <a:xfrm rot="10800000">
            <a:off x="3497851" y="1144000"/>
            <a:ext cx="5129467" cy="3847100"/>
          </a:xfrm>
          <a:prstGeom prst="rect">
            <a:avLst/>
          </a:prstGeom>
          <a:noFill/>
          <a:ln cap="flat" cmpd="sng" w="9525">
            <a:solidFill>
              <a:srgbClr val="000000"/>
            </a:solidFill>
            <a:prstDash val="solid"/>
            <a:round/>
            <a:headEnd len="sm" w="sm" type="none"/>
            <a:tailEnd len="sm" w="sm" type="none"/>
          </a:ln>
        </p:spPr>
      </p:pic>
      <p:sp>
        <p:nvSpPr>
          <p:cNvPr id="431" name="Google Shape;431;p50"/>
          <p:cNvSpPr/>
          <p:nvPr/>
        </p:nvSpPr>
        <p:spPr>
          <a:xfrm>
            <a:off x="1695550" y="3891775"/>
            <a:ext cx="2594400" cy="910500"/>
          </a:xfrm>
          <a:prstGeom prst="rect">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pecial Elite"/>
                <a:ea typeface="Special Elite"/>
                <a:cs typeface="Special Elite"/>
                <a:sym typeface="Special Elite"/>
              </a:rPr>
              <a:t>**</a:t>
            </a:r>
            <a:r>
              <a:rPr lang="en">
                <a:latin typeface="Special Elite"/>
                <a:ea typeface="Special Elite"/>
                <a:cs typeface="Special Elite"/>
                <a:sym typeface="Special Elite"/>
              </a:rPr>
              <a:t>Example from current curriculum, but what can we take from this learning?</a:t>
            </a:r>
            <a:endParaRPr>
              <a:latin typeface="Special Elite"/>
              <a:ea typeface="Special Elite"/>
              <a:cs typeface="Special Elite"/>
              <a:sym typeface="Special Elit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5" name="Shape 435"/>
        <p:cNvGrpSpPr/>
        <p:nvPr/>
      </p:nvGrpSpPr>
      <p:grpSpPr>
        <a:xfrm>
          <a:off x="0" y="0"/>
          <a:ext cx="0" cy="0"/>
          <a:chOff x="0" y="0"/>
          <a:chExt cx="0" cy="0"/>
        </a:xfrm>
      </p:grpSpPr>
      <p:pic>
        <p:nvPicPr>
          <p:cNvPr id="436" name="Google Shape;436;p51"/>
          <p:cNvPicPr preferRelativeResize="0"/>
          <p:nvPr/>
        </p:nvPicPr>
        <p:blipFill rotWithShape="1">
          <a:blip r:embed="rId3">
            <a:alphaModFix/>
          </a:blip>
          <a:srcRect b="8510" l="5302" r="13488" t="11052"/>
          <a:stretch/>
        </p:blipFill>
        <p:spPr>
          <a:xfrm rot="10800000">
            <a:off x="205150" y="683848"/>
            <a:ext cx="4596250" cy="3414351"/>
          </a:xfrm>
          <a:prstGeom prst="rect">
            <a:avLst/>
          </a:prstGeom>
          <a:noFill/>
          <a:ln cap="flat" cmpd="sng" w="9525">
            <a:solidFill>
              <a:srgbClr val="000000"/>
            </a:solidFill>
            <a:prstDash val="solid"/>
            <a:round/>
            <a:headEnd len="sm" w="sm" type="none"/>
            <a:tailEnd len="sm" w="sm" type="none"/>
          </a:ln>
        </p:spPr>
      </p:pic>
      <p:pic>
        <p:nvPicPr>
          <p:cNvPr id="437" name="Google Shape;437;p51"/>
          <p:cNvPicPr preferRelativeResize="0"/>
          <p:nvPr/>
        </p:nvPicPr>
        <p:blipFill rotWithShape="1">
          <a:blip r:embed="rId4">
            <a:alphaModFix/>
          </a:blip>
          <a:srcRect b="-5181" l="0" r="0" t="13631"/>
          <a:stretch/>
        </p:blipFill>
        <p:spPr>
          <a:xfrm rot="-5400000">
            <a:off x="5297449" y="324839"/>
            <a:ext cx="3560724" cy="4132372"/>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2"/>
          <p:cNvSpPr txBox="1"/>
          <p:nvPr>
            <p:ph type="title"/>
          </p:nvPr>
        </p:nvSpPr>
        <p:spPr>
          <a:xfrm>
            <a:off x="146425" y="222700"/>
            <a:ext cx="920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Didact Gothic"/>
                <a:ea typeface="Didact Gothic"/>
                <a:cs typeface="Didact Gothic"/>
                <a:sym typeface="Didact Gothic"/>
              </a:rPr>
              <a:t>What’s new with Science? </a:t>
            </a:r>
            <a:r>
              <a:rPr lang="en" sz="1800" u="sng">
                <a:solidFill>
                  <a:schemeClr val="hlink"/>
                </a:solidFill>
                <a:latin typeface="Didact Gothic"/>
                <a:ea typeface="Didact Gothic"/>
                <a:cs typeface="Didact Gothic"/>
                <a:sym typeface="Didact Gothic"/>
                <a:hlinkClick r:id="rId3"/>
              </a:rPr>
              <a:t>Click here for a link to Curriculum Comparison Documents</a:t>
            </a:r>
            <a:r>
              <a:rPr lang="en" sz="1800">
                <a:latin typeface="Didact Gothic"/>
                <a:ea typeface="Didact Gothic"/>
                <a:cs typeface="Didact Gothic"/>
                <a:sym typeface="Didact Gothic"/>
              </a:rPr>
              <a:t> </a:t>
            </a:r>
            <a:endParaRPr sz="1800">
              <a:latin typeface="Didact Gothic"/>
              <a:ea typeface="Didact Gothic"/>
              <a:cs typeface="Didact Gothic"/>
              <a:sym typeface="Didact Gothic"/>
            </a:endParaRPr>
          </a:p>
          <a:p>
            <a:pPr indent="0" lvl="0" marL="0" rtl="0" algn="l">
              <a:spcBef>
                <a:spcPts val="0"/>
              </a:spcBef>
              <a:spcAft>
                <a:spcPts val="0"/>
              </a:spcAft>
              <a:buNone/>
            </a:pPr>
            <a:r>
              <a:t/>
            </a:r>
            <a:endParaRPr b="1">
              <a:latin typeface="Didact Gothic"/>
              <a:ea typeface="Didact Gothic"/>
              <a:cs typeface="Didact Gothic"/>
              <a:sym typeface="Didact Gothic"/>
            </a:endParaRPr>
          </a:p>
        </p:txBody>
      </p:sp>
      <p:pic>
        <p:nvPicPr>
          <p:cNvPr id="443" name="Google Shape;443;p52"/>
          <p:cNvPicPr preferRelativeResize="0"/>
          <p:nvPr/>
        </p:nvPicPr>
        <p:blipFill>
          <a:blip r:embed="rId4">
            <a:alphaModFix/>
          </a:blip>
          <a:stretch>
            <a:fillRect/>
          </a:stretch>
        </p:blipFill>
        <p:spPr>
          <a:xfrm>
            <a:off x="8460515" y="4459565"/>
            <a:ext cx="665175" cy="665175"/>
          </a:xfrm>
          <a:prstGeom prst="rect">
            <a:avLst/>
          </a:prstGeom>
          <a:noFill/>
          <a:ln>
            <a:noFill/>
          </a:ln>
        </p:spPr>
      </p:pic>
      <p:pic>
        <p:nvPicPr>
          <p:cNvPr id="444" name="Google Shape;444;p52"/>
          <p:cNvPicPr preferRelativeResize="0"/>
          <p:nvPr/>
        </p:nvPicPr>
        <p:blipFill>
          <a:blip r:embed="rId5">
            <a:alphaModFix/>
          </a:blip>
          <a:stretch>
            <a:fillRect/>
          </a:stretch>
        </p:blipFill>
        <p:spPr>
          <a:xfrm>
            <a:off x="442575" y="925050"/>
            <a:ext cx="6756744" cy="4043300"/>
          </a:xfrm>
          <a:prstGeom prst="rect">
            <a:avLst/>
          </a:prstGeom>
          <a:noFill/>
          <a:ln cap="flat" cmpd="sng" w="9525">
            <a:solidFill>
              <a:schemeClr val="dk2"/>
            </a:solidFill>
            <a:prstDash val="solid"/>
            <a:round/>
            <a:headEnd len="sm" w="sm" type="none"/>
            <a:tailEnd len="sm" w="sm" type="none"/>
          </a:ln>
        </p:spPr>
      </p:pic>
      <p:sp>
        <p:nvSpPr>
          <p:cNvPr id="445" name="Google Shape;445;p52"/>
          <p:cNvSpPr txBox="1"/>
          <p:nvPr/>
        </p:nvSpPr>
        <p:spPr>
          <a:xfrm>
            <a:off x="7510425" y="1172075"/>
            <a:ext cx="13656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idact Gothic"/>
                <a:ea typeface="Didact Gothic"/>
                <a:cs typeface="Didact Gothic"/>
                <a:sym typeface="Didact Gothic"/>
              </a:rPr>
              <a:t>This link brings you to the ARPDC website with new curriculum resources. You’ll find K - 6 curriculum comparison documents here.</a:t>
            </a:r>
            <a:endParaRPr>
              <a:latin typeface="Didact Gothic"/>
              <a:ea typeface="Didact Gothic"/>
              <a:cs typeface="Didact Gothic"/>
              <a:sym typeface="Didact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53"/>
          <p:cNvPicPr preferRelativeResize="0"/>
          <p:nvPr/>
        </p:nvPicPr>
        <p:blipFill>
          <a:blip r:embed="rId3">
            <a:alphaModFix/>
          </a:blip>
          <a:stretch>
            <a:fillRect/>
          </a:stretch>
        </p:blipFill>
        <p:spPr>
          <a:xfrm>
            <a:off x="8399890" y="67352"/>
            <a:ext cx="665175" cy="665175"/>
          </a:xfrm>
          <a:prstGeom prst="rect">
            <a:avLst/>
          </a:prstGeom>
          <a:noFill/>
          <a:ln>
            <a:noFill/>
          </a:ln>
        </p:spPr>
      </p:pic>
      <p:pic>
        <p:nvPicPr>
          <p:cNvPr id="451" name="Google Shape;451;p53"/>
          <p:cNvPicPr preferRelativeResize="0"/>
          <p:nvPr/>
        </p:nvPicPr>
        <p:blipFill>
          <a:blip r:embed="rId4">
            <a:alphaModFix/>
          </a:blip>
          <a:stretch>
            <a:fillRect/>
          </a:stretch>
        </p:blipFill>
        <p:spPr>
          <a:xfrm>
            <a:off x="3006750" y="152400"/>
            <a:ext cx="3130508" cy="4838702"/>
          </a:xfrm>
          <a:prstGeom prst="rect">
            <a:avLst/>
          </a:prstGeom>
          <a:noFill/>
          <a:ln cap="flat" cmpd="sng" w="9525">
            <a:solidFill>
              <a:schemeClr val="dk2"/>
            </a:solidFill>
            <a:prstDash val="solid"/>
            <a:round/>
            <a:headEnd len="sm" w="sm" type="none"/>
            <a:tailEnd len="sm" w="sm" type="none"/>
          </a:ln>
        </p:spPr>
      </p:pic>
      <p:sp>
        <p:nvSpPr>
          <p:cNvPr id="452" name="Google Shape;452;p53"/>
          <p:cNvSpPr txBox="1"/>
          <p:nvPr/>
        </p:nvSpPr>
        <p:spPr>
          <a:xfrm>
            <a:off x="6618850" y="4403150"/>
            <a:ext cx="195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Poppins"/>
                <a:ea typeface="Poppins"/>
                <a:cs typeface="Poppins"/>
                <a:sym typeface="Poppins"/>
                <a:hlinkClick r:id="rId5"/>
              </a:rPr>
              <a:t>Download a copy!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54"/>
          <p:cNvPicPr preferRelativeResize="0"/>
          <p:nvPr/>
        </p:nvPicPr>
        <p:blipFill>
          <a:blip r:embed="rId3">
            <a:alphaModFix/>
          </a:blip>
          <a:stretch>
            <a:fillRect/>
          </a:stretch>
        </p:blipFill>
        <p:spPr>
          <a:xfrm>
            <a:off x="-85725" y="-609600"/>
            <a:ext cx="9315451" cy="6208774"/>
          </a:xfrm>
          <a:prstGeom prst="rect">
            <a:avLst/>
          </a:prstGeom>
          <a:noFill/>
          <a:ln>
            <a:noFill/>
          </a:ln>
        </p:spPr>
      </p:pic>
      <p:sp>
        <p:nvSpPr>
          <p:cNvPr id="458" name="Google Shape;458;p54"/>
          <p:cNvSpPr/>
          <p:nvPr/>
        </p:nvSpPr>
        <p:spPr>
          <a:xfrm rot="3330856">
            <a:off x="7021186" y="2187291"/>
            <a:ext cx="1126455" cy="421142"/>
          </a:xfrm>
          <a:prstGeom prst="leftArrow">
            <a:avLst>
              <a:gd fmla="val 50000" name="adj1"/>
              <a:gd fmla="val 50000" name="adj2"/>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4"/>
          <p:cNvSpPr/>
          <p:nvPr/>
        </p:nvSpPr>
        <p:spPr>
          <a:xfrm>
            <a:off x="6799900" y="2878925"/>
            <a:ext cx="2287200" cy="9105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pecial Elite"/>
                <a:ea typeface="Special Elite"/>
                <a:cs typeface="Special Elite"/>
                <a:sym typeface="Special Elite"/>
              </a:rPr>
              <a:t>All the beautiful ways you stretch yourself as a teacher.</a:t>
            </a:r>
            <a:endParaRPr>
              <a:latin typeface="Special Elite"/>
              <a:ea typeface="Special Elite"/>
              <a:cs typeface="Special Elite"/>
              <a:sym typeface="Special Elite"/>
            </a:endParaRPr>
          </a:p>
        </p:txBody>
      </p:sp>
      <p:sp>
        <p:nvSpPr>
          <p:cNvPr id="460" name="Google Shape;460;p54"/>
          <p:cNvSpPr/>
          <p:nvPr/>
        </p:nvSpPr>
        <p:spPr>
          <a:xfrm rot="9611964">
            <a:off x="3827948" y="2750072"/>
            <a:ext cx="1126502" cy="421243"/>
          </a:xfrm>
          <a:prstGeom prst="leftArrow">
            <a:avLst>
              <a:gd fmla="val 50000" name="adj1"/>
              <a:gd fmla="val 50000" name="adj2"/>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4"/>
          <p:cNvSpPr/>
          <p:nvPr/>
        </p:nvSpPr>
        <p:spPr>
          <a:xfrm>
            <a:off x="2030025" y="3027000"/>
            <a:ext cx="2287200" cy="9105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pecial Elite"/>
                <a:ea typeface="Special Elite"/>
                <a:cs typeface="Special Elite"/>
                <a:sym typeface="Special Elite"/>
              </a:rPr>
              <a:t>The resources we will uncover next week during our session.</a:t>
            </a:r>
            <a:endParaRPr>
              <a:latin typeface="Special Elite"/>
              <a:ea typeface="Special Elite"/>
              <a:cs typeface="Special Elite"/>
              <a:sym typeface="Special Elite"/>
            </a:endParaRPr>
          </a:p>
        </p:txBody>
      </p:sp>
      <p:sp>
        <p:nvSpPr>
          <p:cNvPr id="462" name="Google Shape;462;p54"/>
          <p:cNvSpPr txBox="1"/>
          <p:nvPr/>
        </p:nvSpPr>
        <p:spPr>
          <a:xfrm>
            <a:off x="7669725" y="0"/>
            <a:ext cx="1392000" cy="1754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700">
                <a:solidFill>
                  <a:schemeClr val="lt1"/>
                </a:solidFill>
                <a:latin typeface="Poppins"/>
                <a:ea typeface="Poppins"/>
                <a:cs typeface="Poppins"/>
                <a:sym typeface="Poppins"/>
              </a:rPr>
              <a:t>Please use the chat to let me know what you need!</a:t>
            </a:r>
            <a:endParaRPr b="1" sz="1700">
              <a:solidFill>
                <a:schemeClr val="lt1"/>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5"/>
          <p:cNvSpPr/>
          <p:nvPr/>
        </p:nvSpPr>
        <p:spPr>
          <a:xfrm>
            <a:off x="280325" y="1685125"/>
            <a:ext cx="8624400" cy="26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5"/>
          <p:cNvSpPr txBox="1"/>
          <p:nvPr/>
        </p:nvSpPr>
        <p:spPr>
          <a:xfrm>
            <a:off x="280325" y="321475"/>
            <a:ext cx="8671500" cy="8571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Dancing Script Medium"/>
                <a:ea typeface="Dancing Script Medium"/>
                <a:cs typeface="Dancing Script Medium"/>
                <a:sym typeface="Dancing Script Medium"/>
              </a:rPr>
              <a:t>Summary of Annual Plan</a:t>
            </a:r>
            <a:endParaRPr sz="4000">
              <a:latin typeface="Dancing Script Medium"/>
              <a:ea typeface="Dancing Script Medium"/>
              <a:cs typeface="Dancing Script Medium"/>
              <a:sym typeface="Dancing Script Medium"/>
            </a:endParaRPr>
          </a:p>
        </p:txBody>
      </p:sp>
      <p:sp>
        <p:nvSpPr>
          <p:cNvPr id="469" name="Google Shape;469;p55"/>
          <p:cNvSpPr txBox="1"/>
          <p:nvPr/>
        </p:nvSpPr>
        <p:spPr>
          <a:xfrm>
            <a:off x="280325" y="321475"/>
            <a:ext cx="8671500" cy="857100"/>
          </a:xfrm>
          <a:prstGeom prst="rect">
            <a:avLst/>
          </a:prstGeom>
          <a:solidFill>
            <a:srgbClr val="009BA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latin typeface="Poppins"/>
                <a:ea typeface="Poppins"/>
                <a:cs typeface="Poppins"/>
                <a:sym typeface="Poppins"/>
              </a:rPr>
              <a:t>CRC Designers of Professional Learning</a:t>
            </a:r>
            <a:endParaRPr sz="3400">
              <a:latin typeface="Poppins"/>
              <a:ea typeface="Poppins"/>
              <a:cs typeface="Poppins"/>
              <a:sym typeface="Poppins"/>
            </a:endParaRPr>
          </a:p>
        </p:txBody>
      </p:sp>
      <p:sp>
        <p:nvSpPr>
          <p:cNvPr id="470" name="Google Shape;470;p55"/>
          <p:cNvSpPr txBox="1"/>
          <p:nvPr/>
        </p:nvSpPr>
        <p:spPr>
          <a:xfrm>
            <a:off x="3143700" y="2002625"/>
            <a:ext cx="142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1" name="Google Shape;471;p55"/>
          <p:cNvSpPr txBox="1"/>
          <p:nvPr/>
        </p:nvSpPr>
        <p:spPr>
          <a:xfrm>
            <a:off x="3124750" y="1524800"/>
            <a:ext cx="236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72" name="Google Shape;472;p55"/>
          <p:cNvPicPr preferRelativeResize="0"/>
          <p:nvPr/>
        </p:nvPicPr>
        <p:blipFill>
          <a:blip r:embed="rId3">
            <a:alphaModFix/>
          </a:blip>
          <a:stretch>
            <a:fillRect/>
          </a:stretch>
        </p:blipFill>
        <p:spPr>
          <a:xfrm>
            <a:off x="3910959" y="1841525"/>
            <a:ext cx="1460425" cy="1460425"/>
          </a:xfrm>
          <a:prstGeom prst="rect">
            <a:avLst/>
          </a:prstGeom>
          <a:noFill/>
          <a:ln cap="flat" cmpd="sng" w="9525">
            <a:solidFill>
              <a:schemeClr val="dk2"/>
            </a:solidFill>
            <a:prstDash val="solid"/>
            <a:round/>
            <a:headEnd len="sm" w="sm" type="none"/>
            <a:tailEnd len="sm" w="sm" type="none"/>
          </a:ln>
        </p:spPr>
      </p:pic>
      <p:pic>
        <p:nvPicPr>
          <p:cNvPr id="473" name="Google Shape;473;p55"/>
          <p:cNvPicPr preferRelativeResize="0"/>
          <p:nvPr/>
        </p:nvPicPr>
        <p:blipFill>
          <a:blip r:embed="rId4">
            <a:alphaModFix/>
          </a:blip>
          <a:stretch>
            <a:fillRect/>
          </a:stretch>
        </p:blipFill>
        <p:spPr>
          <a:xfrm>
            <a:off x="5758402" y="1841538"/>
            <a:ext cx="1460425" cy="1460425"/>
          </a:xfrm>
          <a:prstGeom prst="rect">
            <a:avLst/>
          </a:prstGeom>
          <a:noFill/>
          <a:ln cap="flat" cmpd="sng" w="9525">
            <a:solidFill>
              <a:schemeClr val="dk2"/>
            </a:solidFill>
            <a:prstDash val="solid"/>
            <a:round/>
            <a:headEnd len="sm" w="sm" type="none"/>
            <a:tailEnd len="sm" w="sm" type="none"/>
          </a:ln>
        </p:spPr>
      </p:pic>
      <p:pic>
        <p:nvPicPr>
          <p:cNvPr id="474" name="Google Shape;474;p55"/>
          <p:cNvPicPr preferRelativeResize="0"/>
          <p:nvPr/>
        </p:nvPicPr>
        <p:blipFill rotWithShape="1">
          <a:blip r:embed="rId5">
            <a:alphaModFix/>
          </a:blip>
          <a:srcRect b="24038" l="0" r="0" t="15381"/>
          <a:stretch/>
        </p:blipFill>
        <p:spPr>
          <a:xfrm>
            <a:off x="7605844" y="1841538"/>
            <a:ext cx="1345982" cy="1460424"/>
          </a:xfrm>
          <a:prstGeom prst="rect">
            <a:avLst/>
          </a:prstGeom>
          <a:noFill/>
          <a:ln cap="flat" cmpd="sng" w="9525">
            <a:solidFill>
              <a:schemeClr val="dk2"/>
            </a:solidFill>
            <a:prstDash val="solid"/>
            <a:round/>
            <a:headEnd len="sm" w="sm" type="none"/>
            <a:tailEnd len="sm" w="sm" type="none"/>
          </a:ln>
        </p:spPr>
      </p:pic>
      <p:sp>
        <p:nvSpPr>
          <p:cNvPr id="475" name="Google Shape;475;p55"/>
          <p:cNvSpPr txBox="1"/>
          <p:nvPr/>
        </p:nvSpPr>
        <p:spPr>
          <a:xfrm>
            <a:off x="321475" y="3410500"/>
            <a:ext cx="1346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6"/>
              </a:rPr>
              <a:t>Wanda Dechant</a:t>
            </a:r>
            <a:endParaRPr>
              <a:latin typeface="Poppins"/>
              <a:ea typeface="Poppins"/>
              <a:cs typeface="Poppins"/>
              <a:sym typeface="Poppins"/>
            </a:endParaRPr>
          </a:p>
          <a:p>
            <a:pPr indent="0" lvl="0" marL="0" rtl="0" algn="ctr">
              <a:spcBef>
                <a:spcPts val="0"/>
              </a:spcBef>
              <a:spcAft>
                <a:spcPts val="0"/>
              </a:spcAft>
              <a:buNone/>
            </a:pPr>
            <a:r>
              <a:rPr i="1" lang="en" sz="1200">
                <a:latin typeface="Poppins"/>
                <a:ea typeface="Poppins"/>
                <a:cs typeface="Poppins"/>
                <a:sym typeface="Poppins"/>
              </a:rPr>
              <a:t>Math</a:t>
            </a:r>
            <a:endParaRPr i="1" sz="1200">
              <a:latin typeface="Poppins"/>
              <a:ea typeface="Poppins"/>
              <a:cs typeface="Poppins"/>
              <a:sym typeface="Poppins"/>
            </a:endParaRPr>
          </a:p>
        </p:txBody>
      </p:sp>
      <p:sp>
        <p:nvSpPr>
          <p:cNvPr id="476" name="Google Shape;476;p55"/>
          <p:cNvSpPr txBox="1"/>
          <p:nvPr/>
        </p:nvSpPr>
        <p:spPr>
          <a:xfrm>
            <a:off x="2092306" y="3410500"/>
            <a:ext cx="13461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7"/>
              </a:rPr>
              <a:t>Kim Tackaberry</a:t>
            </a:r>
            <a:endParaRPr>
              <a:latin typeface="Poppins"/>
              <a:ea typeface="Poppins"/>
              <a:cs typeface="Poppins"/>
              <a:sym typeface="Poppins"/>
            </a:endParaRPr>
          </a:p>
          <a:p>
            <a:pPr indent="0" lvl="0" marL="0" rtl="0" algn="ctr">
              <a:spcBef>
                <a:spcPts val="0"/>
              </a:spcBef>
              <a:spcAft>
                <a:spcPts val="0"/>
              </a:spcAft>
              <a:buNone/>
            </a:pPr>
            <a:r>
              <a:rPr i="1" lang="en" sz="1200">
                <a:latin typeface="Poppins"/>
                <a:ea typeface="Poppins"/>
                <a:cs typeface="Poppins"/>
                <a:sym typeface="Poppins"/>
              </a:rPr>
              <a:t>Literacy and Inclusive Ed</a:t>
            </a:r>
            <a:endParaRPr i="1" sz="1200">
              <a:latin typeface="Poppins"/>
              <a:ea typeface="Poppins"/>
              <a:cs typeface="Poppins"/>
              <a:sym typeface="Poppins"/>
            </a:endParaRPr>
          </a:p>
        </p:txBody>
      </p:sp>
      <p:sp>
        <p:nvSpPr>
          <p:cNvPr id="477" name="Google Shape;477;p55"/>
          <p:cNvSpPr txBox="1"/>
          <p:nvPr/>
        </p:nvSpPr>
        <p:spPr>
          <a:xfrm>
            <a:off x="3863138" y="3410500"/>
            <a:ext cx="13461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8"/>
              </a:rPr>
              <a:t>Cheryl</a:t>
            </a:r>
            <a:endParaRPr>
              <a:latin typeface="Poppins"/>
              <a:ea typeface="Poppins"/>
              <a:cs typeface="Poppins"/>
              <a:sym typeface="Poppins"/>
            </a:endParaRPr>
          </a:p>
          <a:p>
            <a:pPr indent="0" lvl="0" marL="0" rtl="0" algn="ctr">
              <a:spcBef>
                <a:spcPts val="0"/>
              </a:spcBef>
              <a:spcAft>
                <a:spcPts val="0"/>
              </a:spcAft>
              <a:buNone/>
            </a:pPr>
            <a:r>
              <a:rPr lang="en" u="sng">
                <a:solidFill>
                  <a:schemeClr val="hlink"/>
                </a:solidFill>
                <a:latin typeface="Poppins"/>
                <a:ea typeface="Poppins"/>
                <a:cs typeface="Poppins"/>
                <a:sym typeface="Poppins"/>
                <a:hlinkClick r:id="rId9"/>
              </a:rPr>
              <a:t>Babin</a:t>
            </a:r>
            <a:endParaRPr>
              <a:latin typeface="Poppins"/>
              <a:ea typeface="Poppins"/>
              <a:cs typeface="Poppins"/>
              <a:sym typeface="Poppins"/>
            </a:endParaRPr>
          </a:p>
          <a:p>
            <a:pPr indent="0" lvl="0" marL="0" rtl="0" algn="ctr">
              <a:spcBef>
                <a:spcPts val="0"/>
              </a:spcBef>
              <a:spcAft>
                <a:spcPts val="0"/>
              </a:spcAft>
              <a:buNone/>
            </a:pPr>
            <a:r>
              <a:rPr i="1" lang="en" sz="1200">
                <a:latin typeface="Poppins"/>
                <a:ea typeface="Poppins"/>
                <a:cs typeface="Poppins"/>
                <a:sym typeface="Poppins"/>
              </a:rPr>
              <a:t>Curriculum, </a:t>
            </a:r>
            <a:r>
              <a:rPr i="1" lang="en" sz="1200">
                <a:latin typeface="Poppins"/>
                <a:ea typeface="Poppins"/>
                <a:cs typeface="Poppins"/>
                <a:sym typeface="Poppins"/>
              </a:rPr>
              <a:t>Pedagogy, Instructional Leadership</a:t>
            </a:r>
            <a:endParaRPr i="1" sz="1200">
              <a:latin typeface="Poppins"/>
              <a:ea typeface="Poppins"/>
              <a:cs typeface="Poppins"/>
              <a:sym typeface="Poppins"/>
            </a:endParaRPr>
          </a:p>
        </p:txBody>
      </p:sp>
      <p:sp>
        <p:nvSpPr>
          <p:cNvPr id="478" name="Google Shape;478;p55"/>
          <p:cNvSpPr txBox="1"/>
          <p:nvPr/>
        </p:nvSpPr>
        <p:spPr>
          <a:xfrm>
            <a:off x="5633969" y="3410500"/>
            <a:ext cx="15471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10"/>
              </a:rPr>
              <a:t>Jodi </a:t>
            </a:r>
            <a:endParaRPr>
              <a:latin typeface="Poppins"/>
              <a:ea typeface="Poppins"/>
              <a:cs typeface="Poppins"/>
              <a:sym typeface="Poppins"/>
            </a:endParaRPr>
          </a:p>
          <a:p>
            <a:pPr indent="0" lvl="0" marL="0" rtl="0" algn="ctr">
              <a:spcBef>
                <a:spcPts val="0"/>
              </a:spcBef>
              <a:spcAft>
                <a:spcPts val="0"/>
              </a:spcAft>
              <a:buNone/>
            </a:pPr>
            <a:r>
              <a:rPr lang="en" u="sng">
                <a:solidFill>
                  <a:schemeClr val="hlink"/>
                </a:solidFill>
                <a:latin typeface="Poppins"/>
                <a:ea typeface="Poppins"/>
                <a:cs typeface="Poppins"/>
                <a:sym typeface="Poppins"/>
                <a:hlinkClick r:id="rId11"/>
              </a:rPr>
              <a:t>Taylor</a:t>
            </a:r>
            <a:endParaRPr>
              <a:latin typeface="Poppins"/>
              <a:ea typeface="Poppins"/>
              <a:cs typeface="Poppins"/>
              <a:sym typeface="Poppins"/>
            </a:endParaRPr>
          </a:p>
          <a:p>
            <a:pPr indent="0" lvl="0" marL="0" rtl="0" algn="ctr">
              <a:spcBef>
                <a:spcPts val="0"/>
              </a:spcBef>
              <a:spcAft>
                <a:spcPts val="0"/>
              </a:spcAft>
              <a:buNone/>
            </a:pPr>
            <a:r>
              <a:rPr i="1" lang="en" sz="1200">
                <a:latin typeface="Poppins"/>
                <a:ea typeface="Poppins"/>
                <a:cs typeface="Poppins"/>
                <a:sym typeface="Poppins"/>
              </a:rPr>
              <a:t>Inclusive Education and Literacy</a:t>
            </a:r>
            <a:endParaRPr i="1" sz="1200">
              <a:latin typeface="Poppins"/>
              <a:ea typeface="Poppins"/>
              <a:cs typeface="Poppins"/>
              <a:sym typeface="Poppins"/>
            </a:endParaRPr>
          </a:p>
        </p:txBody>
      </p:sp>
      <p:sp>
        <p:nvSpPr>
          <p:cNvPr id="479" name="Google Shape;479;p55"/>
          <p:cNvSpPr txBox="1"/>
          <p:nvPr/>
        </p:nvSpPr>
        <p:spPr>
          <a:xfrm>
            <a:off x="7605800" y="3410500"/>
            <a:ext cx="13461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12"/>
              </a:rPr>
              <a:t>Donna </a:t>
            </a:r>
            <a:endParaRPr>
              <a:latin typeface="Poppins"/>
              <a:ea typeface="Poppins"/>
              <a:cs typeface="Poppins"/>
              <a:sym typeface="Poppins"/>
            </a:endParaRPr>
          </a:p>
          <a:p>
            <a:pPr indent="0" lvl="0" marL="0" rtl="0" algn="ctr">
              <a:spcBef>
                <a:spcPts val="0"/>
              </a:spcBef>
              <a:spcAft>
                <a:spcPts val="0"/>
              </a:spcAft>
              <a:buNone/>
            </a:pPr>
            <a:r>
              <a:rPr lang="en" u="sng">
                <a:solidFill>
                  <a:schemeClr val="hlink"/>
                </a:solidFill>
                <a:latin typeface="Poppins"/>
                <a:ea typeface="Poppins"/>
                <a:cs typeface="Poppins"/>
                <a:sym typeface="Poppins"/>
                <a:hlinkClick r:id="rId13"/>
              </a:rPr>
              <a:t>Ross</a:t>
            </a:r>
            <a:endParaRPr>
              <a:latin typeface="Poppins"/>
              <a:ea typeface="Poppins"/>
              <a:cs typeface="Poppins"/>
              <a:sym typeface="Poppins"/>
            </a:endParaRPr>
          </a:p>
          <a:p>
            <a:pPr indent="0" lvl="0" marL="0" rtl="0" algn="ctr">
              <a:spcBef>
                <a:spcPts val="0"/>
              </a:spcBef>
              <a:spcAft>
                <a:spcPts val="0"/>
              </a:spcAft>
              <a:buNone/>
            </a:pPr>
            <a:r>
              <a:rPr i="1" lang="en" sz="1300">
                <a:latin typeface="Poppins"/>
                <a:ea typeface="Poppins"/>
                <a:cs typeface="Poppins"/>
                <a:sym typeface="Poppins"/>
              </a:rPr>
              <a:t>Indigenous Education</a:t>
            </a:r>
            <a:endParaRPr i="1" sz="1300">
              <a:latin typeface="Poppins"/>
              <a:ea typeface="Poppins"/>
              <a:cs typeface="Poppins"/>
              <a:sym typeface="Poppins"/>
            </a:endParaRPr>
          </a:p>
        </p:txBody>
      </p:sp>
      <p:pic>
        <p:nvPicPr>
          <p:cNvPr id="480" name="Google Shape;480;p55"/>
          <p:cNvPicPr preferRelativeResize="0"/>
          <p:nvPr/>
        </p:nvPicPr>
        <p:blipFill>
          <a:blip r:embed="rId14">
            <a:alphaModFix/>
          </a:blip>
          <a:stretch>
            <a:fillRect/>
          </a:stretch>
        </p:blipFill>
        <p:spPr>
          <a:xfrm>
            <a:off x="-455150" y="1720583"/>
            <a:ext cx="1460400" cy="1387394"/>
          </a:xfrm>
          <a:prstGeom prst="rect">
            <a:avLst/>
          </a:prstGeom>
          <a:noFill/>
          <a:ln>
            <a:noFill/>
          </a:ln>
        </p:spPr>
      </p:pic>
      <p:pic>
        <p:nvPicPr>
          <p:cNvPr id="481" name="Google Shape;481;p55"/>
          <p:cNvPicPr preferRelativeResize="0"/>
          <p:nvPr/>
        </p:nvPicPr>
        <p:blipFill>
          <a:blip r:embed="rId15">
            <a:alphaModFix/>
          </a:blip>
          <a:stretch>
            <a:fillRect/>
          </a:stretch>
        </p:blipFill>
        <p:spPr>
          <a:xfrm>
            <a:off x="439650" y="1874675"/>
            <a:ext cx="1428300" cy="1428300"/>
          </a:xfrm>
          <a:prstGeom prst="rect">
            <a:avLst/>
          </a:prstGeom>
          <a:noFill/>
          <a:ln cap="flat" cmpd="sng" w="9525">
            <a:solidFill>
              <a:schemeClr val="dk2"/>
            </a:solidFill>
            <a:prstDash val="solid"/>
            <a:round/>
            <a:headEnd len="sm" w="sm" type="none"/>
            <a:tailEnd len="sm" w="sm" type="none"/>
          </a:ln>
        </p:spPr>
      </p:pic>
      <p:pic>
        <p:nvPicPr>
          <p:cNvPr id="482" name="Google Shape;482;p55"/>
          <p:cNvPicPr preferRelativeResize="0"/>
          <p:nvPr/>
        </p:nvPicPr>
        <p:blipFill>
          <a:blip r:embed="rId16">
            <a:alphaModFix/>
          </a:blip>
          <a:stretch>
            <a:fillRect/>
          </a:stretch>
        </p:blipFill>
        <p:spPr>
          <a:xfrm>
            <a:off x="6672575" y="4500599"/>
            <a:ext cx="2159725" cy="625650"/>
          </a:xfrm>
          <a:prstGeom prst="rect">
            <a:avLst/>
          </a:prstGeom>
          <a:noFill/>
          <a:ln>
            <a:noFill/>
          </a:ln>
        </p:spPr>
      </p:pic>
      <p:pic>
        <p:nvPicPr>
          <p:cNvPr id="483" name="Google Shape;483;p55"/>
          <p:cNvPicPr preferRelativeResize="0"/>
          <p:nvPr/>
        </p:nvPicPr>
        <p:blipFill>
          <a:blip r:embed="rId17">
            <a:alphaModFix/>
          </a:blip>
          <a:stretch>
            <a:fillRect/>
          </a:stretch>
        </p:blipFill>
        <p:spPr>
          <a:xfrm>
            <a:off x="63000" y="4395700"/>
            <a:ext cx="756404" cy="701525"/>
          </a:xfrm>
          <a:prstGeom prst="rect">
            <a:avLst/>
          </a:prstGeom>
          <a:noFill/>
          <a:ln>
            <a:noFill/>
          </a:ln>
        </p:spPr>
      </p:pic>
      <p:pic>
        <p:nvPicPr>
          <p:cNvPr id="484" name="Google Shape;484;p55"/>
          <p:cNvPicPr preferRelativeResize="0"/>
          <p:nvPr/>
        </p:nvPicPr>
        <p:blipFill>
          <a:blip r:embed="rId18">
            <a:alphaModFix/>
          </a:blip>
          <a:stretch>
            <a:fillRect/>
          </a:stretch>
        </p:blipFill>
        <p:spPr>
          <a:xfrm>
            <a:off x="2095643" y="1828775"/>
            <a:ext cx="1428299" cy="1520124"/>
          </a:xfrm>
          <a:prstGeom prst="rect">
            <a:avLst/>
          </a:prstGeom>
          <a:noFill/>
          <a:ln cap="flat" cmpd="sng" w="9525">
            <a:solidFill>
              <a:schemeClr val="dk2"/>
            </a:solidFill>
            <a:prstDash val="solid"/>
            <a:round/>
            <a:headEnd len="sm" w="sm" type="none"/>
            <a:tailEnd len="sm" w="sm" type="none"/>
          </a:ln>
        </p:spPr>
      </p:pic>
      <p:sp>
        <p:nvSpPr>
          <p:cNvPr id="485" name="Google Shape;485;p55"/>
          <p:cNvSpPr txBox="1"/>
          <p:nvPr/>
        </p:nvSpPr>
        <p:spPr>
          <a:xfrm>
            <a:off x="280325" y="1249475"/>
            <a:ext cx="8624400" cy="400200"/>
          </a:xfrm>
          <a:prstGeom prst="rect">
            <a:avLst/>
          </a:prstGeom>
          <a:solidFill>
            <a:srgbClr val="A2C4C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oppins"/>
                <a:ea typeface="Poppins"/>
                <a:cs typeface="Poppins"/>
                <a:sym typeface="Poppins"/>
              </a:rPr>
              <a:t>Please reach out to us to discuss professional development for your school!</a:t>
            </a:r>
            <a:endParaRPr>
              <a:latin typeface="Poppins"/>
              <a:ea typeface="Poppins"/>
              <a:cs typeface="Poppins"/>
              <a:sym typeface="Poppins"/>
            </a:endParaRPr>
          </a:p>
        </p:txBody>
      </p:sp>
      <p:sp>
        <p:nvSpPr>
          <p:cNvPr id="486" name="Google Shape;486;p55"/>
          <p:cNvSpPr txBox="1"/>
          <p:nvPr/>
        </p:nvSpPr>
        <p:spPr>
          <a:xfrm>
            <a:off x="1154000" y="4626950"/>
            <a:ext cx="516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Sign up for CRC eNews:  </a:t>
            </a:r>
            <a:r>
              <a:rPr lang="en" u="sng">
                <a:solidFill>
                  <a:schemeClr val="hlink"/>
                </a:solidFill>
                <a:latin typeface="Poppins"/>
                <a:ea typeface="Poppins"/>
                <a:cs typeface="Poppins"/>
                <a:sym typeface="Poppins"/>
                <a:hlinkClick r:id="rId19"/>
              </a:rPr>
              <a:t>https://crcpd.ab.ca/news</a:t>
            </a:r>
            <a:r>
              <a:rPr lang="en">
                <a:latin typeface="Poppins"/>
                <a:ea typeface="Poppins"/>
                <a:cs typeface="Poppins"/>
                <a:sym typeface="Poppins"/>
              </a:rPr>
              <a:t>  </a:t>
            </a:r>
            <a:endParaRPr>
              <a:latin typeface="Poppins"/>
              <a:ea typeface="Poppins"/>
              <a:cs typeface="Poppins"/>
              <a:sym typeface="Poppi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56"/>
          <p:cNvPicPr preferRelativeResize="0"/>
          <p:nvPr/>
        </p:nvPicPr>
        <p:blipFill>
          <a:blip r:embed="rId3">
            <a:alphaModFix/>
          </a:blip>
          <a:stretch>
            <a:fillRect/>
          </a:stretch>
        </p:blipFill>
        <p:spPr>
          <a:xfrm>
            <a:off x="152400" y="3982675"/>
            <a:ext cx="8839199" cy="675780"/>
          </a:xfrm>
          <a:prstGeom prst="rect">
            <a:avLst/>
          </a:prstGeom>
          <a:noFill/>
          <a:ln>
            <a:noFill/>
          </a:ln>
        </p:spPr>
      </p:pic>
      <p:pic>
        <p:nvPicPr>
          <p:cNvPr id="492" name="Google Shape;492;p56"/>
          <p:cNvPicPr preferRelativeResize="0"/>
          <p:nvPr/>
        </p:nvPicPr>
        <p:blipFill rotWithShape="1">
          <a:blip r:embed="rId4">
            <a:alphaModFix/>
          </a:blip>
          <a:srcRect b="0" l="0" r="0" t="0"/>
          <a:stretch/>
        </p:blipFill>
        <p:spPr>
          <a:xfrm>
            <a:off x="152400" y="-17325"/>
            <a:ext cx="8839201" cy="2326700"/>
          </a:xfrm>
          <a:prstGeom prst="rect">
            <a:avLst/>
          </a:prstGeom>
          <a:noFill/>
          <a:ln>
            <a:noFill/>
          </a:ln>
        </p:spPr>
      </p:pic>
      <p:sp>
        <p:nvSpPr>
          <p:cNvPr id="493" name="Google Shape;493;p56"/>
          <p:cNvSpPr/>
          <p:nvPr/>
        </p:nvSpPr>
        <p:spPr>
          <a:xfrm>
            <a:off x="1579438" y="4030625"/>
            <a:ext cx="976800" cy="57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56"/>
          <p:cNvPicPr preferRelativeResize="0"/>
          <p:nvPr/>
        </p:nvPicPr>
        <p:blipFill>
          <a:blip r:embed="rId5">
            <a:alphaModFix/>
          </a:blip>
          <a:stretch>
            <a:fillRect/>
          </a:stretch>
        </p:blipFill>
        <p:spPr>
          <a:xfrm>
            <a:off x="1735265" y="4030615"/>
            <a:ext cx="665175" cy="66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1"/>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168" name="Google Shape;168;p21"/>
          <p:cNvPicPr preferRelativeResize="0"/>
          <p:nvPr/>
        </p:nvPicPr>
        <p:blipFill>
          <a:blip r:embed="rId4">
            <a:alphaModFix/>
          </a:blip>
          <a:stretch>
            <a:fillRect/>
          </a:stretch>
        </p:blipFill>
        <p:spPr>
          <a:xfrm>
            <a:off x="400050" y="190500"/>
            <a:ext cx="8155717" cy="45853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2"/>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174" name="Google Shape;174;p22"/>
          <p:cNvPicPr preferRelativeResize="0"/>
          <p:nvPr/>
        </p:nvPicPr>
        <p:blipFill rotWithShape="1">
          <a:blip r:embed="rId4">
            <a:alphaModFix/>
          </a:blip>
          <a:srcRect b="39198" l="15680" r="20475" t="0"/>
          <a:stretch/>
        </p:blipFill>
        <p:spPr>
          <a:xfrm>
            <a:off x="0" y="247650"/>
            <a:ext cx="9144001" cy="4895850"/>
          </a:xfrm>
          <a:prstGeom prst="rect">
            <a:avLst/>
          </a:prstGeom>
          <a:noFill/>
          <a:ln>
            <a:noFill/>
          </a:ln>
        </p:spPr>
      </p:pic>
      <p:pic>
        <p:nvPicPr>
          <p:cNvPr id="175" name="Google Shape;175;p22"/>
          <p:cNvPicPr preferRelativeResize="0"/>
          <p:nvPr/>
        </p:nvPicPr>
        <p:blipFill>
          <a:blip r:embed="rId5">
            <a:alphaModFix/>
          </a:blip>
          <a:stretch>
            <a:fillRect/>
          </a:stretch>
        </p:blipFill>
        <p:spPr>
          <a:xfrm>
            <a:off x="1541494" y="634000"/>
            <a:ext cx="1671926" cy="1114176"/>
          </a:xfrm>
          <a:prstGeom prst="rect">
            <a:avLst/>
          </a:prstGeom>
          <a:noFill/>
          <a:ln>
            <a:noFill/>
          </a:ln>
        </p:spPr>
      </p:pic>
      <p:pic>
        <p:nvPicPr>
          <p:cNvPr id="176" name="Google Shape;176;p22"/>
          <p:cNvPicPr preferRelativeResize="0"/>
          <p:nvPr/>
        </p:nvPicPr>
        <p:blipFill>
          <a:blip r:embed="rId6">
            <a:alphaModFix/>
          </a:blip>
          <a:stretch>
            <a:fillRect/>
          </a:stretch>
        </p:blipFill>
        <p:spPr>
          <a:xfrm>
            <a:off x="3046615" y="1465398"/>
            <a:ext cx="1525386" cy="1017725"/>
          </a:xfrm>
          <a:prstGeom prst="rect">
            <a:avLst/>
          </a:prstGeom>
          <a:noFill/>
          <a:ln>
            <a:noFill/>
          </a:ln>
        </p:spPr>
      </p:pic>
      <p:pic>
        <p:nvPicPr>
          <p:cNvPr id="177" name="Google Shape;177;p22"/>
          <p:cNvPicPr preferRelativeResize="0"/>
          <p:nvPr/>
        </p:nvPicPr>
        <p:blipFill>
          <a:blip r:embed="rId7">
            <a:alphaModFix/>
          </a:blip>
          <a:stretch>
            <a:fillRect/>
          </a:stretch>
        </p:blipFill>
        <p:spPr>
          <a:xfrm>
            <a:off x="6246075" y="939775"/>
            <a:ext cx="1239576" cy="929675"/>
          </a:xfrm>
          <a:prstGeom prst="rect">
            <a:avLst/>
          </a:prstGeom>
          <a:noFill/>
          <a:ln>
            <a:noFill/>
          </a:ln>
        </p:spPr>
      </p:pic>
      <p:pic>
        <p:nvPicPr>
          <p:cNvPr id="178" name="Google Shape;178;p22"/>
          <p:cNvPicPr preferRelativeResize="0"/>
          <p:nvPr/>
        </p:nvPicPr>
        <p:blipFill>
          <a:blip r:embed="rId8">
            <a:alphaModFix/>
          </a:blip>
          <a:stretch>
            <a:fillRect/>
          </a:stretch>
        </p:blipFill>
        <p:spPr>
          <a:xfrm>
            <a:off x="3046624" y="-183409"/>
            <a:ext cx="1838723" cy="1375832"/>
          </a:xfrm>
          <a:prstGeom prst="rect">
            <a:avLst/>
          </a:prstGeom>
          <a:noFill/>
          <a:ln>
            <a:noFill/>
          </a:ln>
        </p:spPr>
      </p:pic>
      <p:pic>
        <p:nvPicPr>
          <p:cNvPr id="179" name="Google Shape;179;p22"/>
          <p:cNvPicPr preferRelativeResize="0"/>
          <p:nvPr/>
        </p:nvPicPr>
        <p:blipFill>
          <a:blip r:embed="rId9">
            <a:alphaModFix/>
          </a:blip>
          <a:stretch>
            <a:fillRect/>
          </a:stretch>
        </p:blipFill>
        <p:spPr>
          <a:xfrm>
            <a:off x="4113275" y="-879150"/>
            <a:ext cx="2471175" cy="3021424"/>
          </a:xfrm>
          <a:prstGeom prst="rect">
            <a:avLst/>
          </a:prstGeom>
          <a:noFill/>
          <a:ln>
            <a:noFill/>
          </a:ln>
        </p:spPr>
      </p:pic>
      <p:pic>
        <p:nvPicPr>
          <p:cNvPr id="180" name="Google Shape;180;p22"/>
          <p:cNvPicPr preferRelativeResize="0"/>
          <p:nvPr/>
        </p:nvPicPr>
        <p:blipFill>
          <a:blip r:embed="rId10">
            <a:alphaModFix/>
          </a:blip>
          <a:stretch>
            <a:fillRect/>
          </a:stretch>
        </p:blipFill>
        <p:spPr>
          <a:xfrm>
            <a:off x="4939875" y="1748175"/>
            <a:ext cx="817976" cy="817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3"/>
          <p:cNvSpPr txBox="1"/>
          <p:nvPr/>
        </p:nvSpPr>
        <p:spPr>
          <a:xfrm>
            <a:off x="163125" y="180950"/>
            <a:ext cx="206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Lato"/>
                <a:ea typeface="Lato"/>
                <a:cs typeface="Lato"/>
                <a:sym typeface="Lato"/>
              </a:rPr>
              <a:t>The Art of Looking Closely</a:t>
            </a:r>
            <a:endParaRPr b="1" sz="2000">
              <a:latin typeface="Lato"/>
              <a:ea typeface="Lato"/>
              <a:cs typeface="Lato"/>
              <a:sym typeface="Lato"/>
            </a:endParaRPr>
          </a:p>
        </p:txBody>
      </p:sp>
      <p:sp>
        <p:nvSpPr>
          <p:cNvPr id="186" name="Google Shape;186;p23"/>
          <p:cNvSpPr txBox="1"/>
          <p:nvPr/>
        </p:nvSpPr>
        <p:spPr>
          <a:xfrm>
            <a:off x="26775" y="981350"/>
            <a:ext cx="2334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Didact Gothic"/>
                <a:ea typeface="Didact Gothic"/>
                <a:cs typeface="Didact Gothic"/>
                <a:sym typeface="Didact Gothic"/>
              </a:rPr>
              <a:t>Looking at </a:t>
            </a:r>
            <a:endParaRPr b="1" sz="1700">
              <a:latin typeface="Didact Gothic"/>
              <a:ea typeface="Didact Gothic"/>
              <a:cs typeface="Didact Gothic"/>
              <a:sym typeface="Didact Gothic"/>
            </a:endParaRPr>
          </a:p>
          <a:p>
            <a:pPr indent="0" lvl="0" marL="0" rtl="0" algn="ctr">
              <a:spcBef>
                <a:spcPts val="0"/>
              </a:spcBef>
              <a:spcAft>
                <a:spcPts val="0"/>
              </a:spcAft>
              <a:buNone/>
            </a:pPr>
            <a:r>
              <a:rPr b="1" lang="en" sz="1700">
                <a:latin typeface="Didact Gothic"/>
                <a:ea typeface="Didact Gothic"/>
                <a:cs typeface="Didact Gothic"/>
                <a:sym typeface="Didact Gothic"/>
              </a:rPr>
              <a:t>Objects or Artifacts</a:t>
            </a:r>
            <a:endParaRPr b="1">
              <a:latin typeface="Didact Gothic"/>
              <a:ea typeface="Didact Gothic"/>
              <a:cs typeface="Didact Gothic"/>
              <a:sym typeface="Didact Gothic"/>
            </a:endParaRPr>
          </a:p>
        </p:txBody>
      </p:sp>
      <p:pic>
        <p:nvPicPr>
          <p:cNvPr id="187" name="Google Shape;187;p23"/>
          <p:cNvPicPr preferRelativeResize="0"/>
          <p:nvPr/>
        </p:nvPicPr>
        <p:blipFill>
          <a:blip r:embed="rId3">
            <a:alphaModFix/>
          </a:blip>
          <a:stretch>
            <a:fillRect/>
          </a:stretch>
        </p:blipFill>
        <p:spPr>
          <a:xfrm>
            <a:off x="312638" y="2154579"/>
            <a:ext cx="1912075" cy="2550002"/>
          </a:xfrm>
          <a:prstGeom prst="rect">
            <a:avLst/>
          </a:prstGeom>
          <a:noFill/>
          <a:ln cap="flat" cmpd="sng" w="9525">
            <a:solidFill>
              <a:srgbClr val="000000"/>
            </a:solidFill>
            <a:prstDash val="solid"/>
            <a:round/>
            <a:headEnd len="sm" w="sm" type="none"/>
            <a:tailEnd len="sm" w="sm" type="none"/>
          </a:ln>
        </p:spPr>
      </p:pic>
      <p:sp>
        <p:nvSpPr>
          <p:cNvPr id="188" name="Google Shape;188;p23"/>
          <p:cNvSpPr txBox="1"/>
          <p:nvPr/>
        </p:nvSpPr>
        <p:spPr>
          <a:xfrm>
            <a:off x="2493775" y="46600"/>
            <a:ext cx="6550200" cy="518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Lato"/>
                <a:ea typeface="Lato"/>
                <a:cs typeface="Lato"/>
                <a:sym typeface="Lato"/>
              </a:rPr>
              <a:t>Describe the object’s PHYSICAL FEATURES</a:t>
            </a:r>
            <a:endParaRPr b="1" sz="1700">
              <a:latin typeface="Lato"/>
              <a:ea typeface="Lato"/>
              <a:cs typeface="Lato"/>
              <a:sym typeface="Lato"/>
            </a:endParaRPr>
          </a:p>
          <a:p>
            <a:pPr indent="0" lvl="0" marL="0" rtl="0" algn="l">
              <a:spcBef>
                <a:spcPts val="0"/>
              </a:spcBef>
              <a:spcAft>
                <a:spcPts val="0"/>
              </a:spcAft>
              <a:buNone/>
            </a:pPr>
            <a:r>
              <a:rPr lang="en" sz="1600">
                <a:latin typeface="Lato Light"/>
                <a:ea typeface="Lato Light"/>
                <a:cs typeface="Lato Light"/>
                <a:sym typeface="Lato Light"/>
              </a:rPr>
              <a:t>What colour is it?  What is it made of?  Is it a natural or manufactured material?  Is the object complete?  Has it been mended or changed?  Is it worn?  Might it have a smell?  Would it make a sound?</a:t>
            </a:r>
            <a:endParaRPr sz="1600">
              <a:latin typeface="Lato Light"/>
              <a:ea typeface="Lato Light"/>
              <a:cs typeface="Lato Light"/>
              <a:sym typeface="Lato Light"/>
            </a:endParaRPr>
          </a:p>
          <a:p>
            <a:pPr indent="0" lvl="0" marL="0" rtl="0" algn="l">
              <a:spcBef>
                <a:spcPts val="0"/>
              </a:spcBef>
              <a:spcAft>
                <a:spcPts val="0"/>
              </a:spcAft>
              <a:buNone/>
            </a:pPr>
            <a:r>
              <a:t/>
            </a:r>
            <a:endParaRPr sz="1700">
              <a:latin typeface="Lato Light"/>
              <a:ea typeface="Lato Light"/>
              <a:cs typeface="Lato Light"/>
              <a:sym typeface="Lato Light"/>
            </a:endParaRPr>
          </a:p>
          <a:p>
            <a:pPr indent="0" lvl="0" marL="0" rtl="0" algn="l">
              <a:spcBef>
                <a:spcPts val="0"/>
              </a:spcBef>
              <a:spcAft>
                <a:spcPts val="0"/>
              </a:spcAft>
              <a:buNone/>
            </a:pPr>
            <a:r>
              <a:rPr b="1" lang="en" sz="1700">
                <a:latin typeface="Lato"/>
                <a:ea typeface="Lato"/>
                <a:cs typeface="Lato"/>
                <a:sym typeface="Lato"/>
              </a:rPr>
              <a:t>How was it made or CONSTRUCTED?</a:t>
            </a:r>
            <a:endParaRPr b="1" sz="1700">
              <a:latin typeface="Lato"/>
              <a:ea typeface="Lato"/>
              <a:cs typeface="Lato"/>
              <a:sym typeface="Lato"/>
            </a:endParaRPr>
          </a:p>
          <a:p>
            <a:pPr indent="0" lvl="0" marL="0" rtl="0" algn="l">
              <a:spcBef>
                <a:spcPts val="0"/>
              </a:spcBef>
              <a:spcAft>
                <a:spcPts val="0"/>
              </a:spcAft>
              <a:buNone/>
            </a:pPr>
            <a:r>
              <a:rPr lang="en" sz="1600">
                <a:latin typeface="Lato Light"/>
                <a:ea typeface="Lato Light"/>
                <a:cs typeface="Lato Light"/>
                <a:sym typeface="Lato Light"/>
              </a:rPr>
              <a:t>Was it handmade or machine made?  Is it made from several pieces?  If so, how was it fixed together?</a:t>
            </a:r>
            <a:endParaRPr sz="1600">
              <a:latin typeface="Lato Light"/>
              <a:ea typeface="Lato Light"/>
              <a:cs typeface="Lato Light"/>
              <a:sym typeface="Lato Light"/>
            </a:endParaRPr>
          </a:p>
          <a:p>
            <a:pPr indent="0" lvl="0" marL="0" rtl="0" algn="l">
              <a:spcBef>
                <a:spcPts val="0"/>
              </a:spcBef>
              <a:spcAft>
                <a:spcPts val="0"/>
              </a:spcAft>
              <a:buNone/>
            </a:pPr>
            <a:r>
              <a:t/>
            </a:r>
            <a:endParaRPr sz="1600">
              <a:latin typeface="Lato Light"/>
              <a:ea typeface="Lato Light"/>
              <a:cs typeface="Lato Light"/>
              <a:sym typeface="Lato Light"/>
            </a:endParaRPr>
          </a:p>
          <a:p>
            <a:pPr indent="0" lvl="0" marL="0" rtl="0" algn="l">
              <a:spcBef>
                <a:spcPts val="0"/>
              </a:spcBef>
              <a:spcAft>
                <a:spcPts val="0"/>
              </a:spcAft>
              <a:buNone/>
            </a:pPr>
            <a:r>
              <a:rPr b="1" lang="en" sz="1700">
                <a:latin typeface="Lato"/>
                <a:ea typeface="Lato"/>
                <a:cs typeface="Lato"/>
                <a:sym typeface="Lato"/>
              </a:rPr>
              <a:t>Think about the DESIGN</a:t>
            </a:r>
            <a:endParaRPr b="1" sz="1700">
              <a:latin typeface="Lato"/>
              <a:ea typeface="Lato"/>
              <a:cs typeface="Lato"/>
              <a:sym typeface="Lato"/>
            </a:endParaRPr>
          </a:p>
          <a:p>
            <a:pPr indent="0" lvl="0" marL="0" rtl="0" algn="l">
              <a:spcBef>
                <a:spcPts val="0"/>
              </a:spcBef>
              <a:spcAft>
                <a:spcPts val="0"/>
              </a:spcAft>
              <a:buNone/>
            </a:pPr>
            <a:r>
              <a:rPr lang="en" sz="1600">
                <a:latin typeface="Lato Light"/>
                <a:ea typeface="Lato Light"/>
                <a:cs typeface="Lato Light"/>
                <a:sym typeface="Lato Light"/>
              </a:rPr>
              <a:t>Does it do the job it was intended to do well?  Were the best materials used?  Is it decorated?  If so, how was it decorated?  Do you like the way it looks?  Would other people like it?</a:t>
            </a:r>
            <a:endParaRPr sz="1600">
              <a:latin typeface="Lato Light"/>
              <a:ea typeface="Lato Light"/>
              <a:cs typeface="Lato Light"/>
              <a:sym typeface="Lato Light"/>
            </a:endParaRPr>
          </a:p>
          <a:p>
            <a:pPr indent="0" lvl="0" marL="0" rtl="0" algn="l">
              <a:spcBef>
                <a:spcPts val="0"/>
              </a:spcBef>
              <a:spcAft>
                <a:spcPts val="0"/>
              </a:spcAft>
              <a:buNone/>
            </a:pPr>
            <a:r>
              <a:t/>
            </a:r>
            <a:endParaRPr sz="1600">
              <a:latin typeface="Lato Light"/>
              <a:ea typeface="Lato Light"/>
              <a:cs typeface="Lato Light"/>
              <a:sym typeface="Lato Light"/>
            </a:endParaRPr>
          </a:p>
          <a:p>
            <a:pPr indent="0" lvl="0" marL="0" rtl="0" algn="l">
              <a:spcBef>
                <a:spcPts val="0"/>
              </a:spcBef>
              <a:spcAft>
                <a:spcPts val="0"/>
              </a:spcAft>
              <a:buNone/>
            </a:pPr>
            <a:r>
              <a:rPr b="1" lang="en" sz="1700">
                <a:latin typeface="Lato"/>
                <a:ea typeface="Lato"/>
                <a:cs typeface="Lato"/>
                <a:sym typeface="Lato"/>
              </a:rPr>
              <a:t>What is it worth?  What is its VALUE?</a:t>
            </a:r>
            <a:endParaRPr b="1" sz="1700">
              <a:latin typeface="Lato"/>
              <a:ea typeface="Lato"/>
              <a:cs typeface="Lato"/>
              <a:sym typeface="Lato"/>
            </a:endParaRPr>
          </a:p>
          <a:p>
            <a:pPr indent="0" lvl="0" marL="0" rtl="0" algn="l">
              <a:spcBef>
                <a:spcPts val="0"/>
              </a:spcBef>
              <a:spcAft>
                <a:spcPts val="0"/>
              </a:spcAft>
              <a:buNone/>
            </a:pPr>
            <a:r>
              <a:rPr lang="en" sz="1600">
                <a:latin typeface="Lato Light"/>
                <a:ea typeface="Lato Light"/>
                <a:cs typeface="Lato Light"/>
                <a:sym typeface="Lato Light"/>
              </a:rPr>
              <a:t>To the people who made it?  To the people who used it?  </a:t>
            </a:r>
            <a:endParaRPr sz="1600">
              <a:latin typeface="Lato Light"/>
              <a:ea typeface="Lato Light"/>
              <a:cs typeface="Lato Light"/>
              <a:sym typeface="Lato Light"/>
            </a:endParaRPr>
          </a:p>
          <a:p>
            <a:pPr indent="0" lvl="0" marL="0" rtl="0" algn="l">
              <a:spcBef>
                <a:spcPts val="0"/>
              </a:spcBef>
              <a:spcAft>
                <a:spcPts val="0"/>
              </a:spcAft>
              <a:buNone/>
            </a:pPr>
            <a:r>
              <a:rPr lang="en" sz="1600">
                <a:latin typeface="Lato Light"/>
                <a:ea typeface="Lato Light"/>
                <a:cs typeface="Lato Light"/>
                <a:sym typeface="Lato Light"/>
              </a:rPr>
              <a:t>To the people who keep it?  To you?  To a museum?</a:t>
            </a:r>
            <a:endParaRPr sz="1600">
              <a:latin typeface="Lato Light"/>
              <a:ea typeface="Lato Light"/>
              <a:cs typeface="Lato Light"/>
              <a:sym typeface="Lato Light"/>
            </a:endParaRPr>
          </a:p>
          <a:p>
            <a:pPr indent="0" lvl="0" marL="0" rtl="0" algn="l">
              <a:spcBef>
                <a:spcPts val="0"/>
              </a:spcBef>
              <a:spcAft>
                <a:spcPts val="0"/>
              </a:spcAft>
              <a:buNone/>
            </a:pPr>
            <a:r>
              <a:t/>
            </a:r>
            <a:endParaRPr sz="1600">
              <a:latin typeface="Lato Light"/>
              <a:ea typeface="Lato Light"/>
              <a:cs typeface="Lato Light"/>
              <a:sym typeface="Lato Light"/>
            </a:endParaRPr>
          </a:p>
          <a:p>
            <a:pPr indent="0" lvl="0" marL="0" rtl="0" algn="l">
              <a:spcBef>
                <a:spcPts val="0"/>
              </a:spcBef>
              <a:spcAft>
                <a:spcPts val="0"/>
              </a:spcAft>
              <a:buNone/>
            </a:pPr>
            <a:r>
              <a:rPr b="1" lang="en" sz="1600">
                <a:latin typeface="Lato"/>
                <a:ea typeface="Lato"/>
                <a:cs typeface="Lato"/>
                <a:sym typeface="Lato"/>
              </a:rPr>
              <a:t>*Answer the question:  Is this a valuable object?  Explain and provide evidence.</a:t>
            </a:r>
            <a:endParaRPr b="1" sz="1600">
              <a:latin typeface="Lato"/>
              <a:ea typeface="Lato"/>
              <a:cs typeface="Lato"/>
              <a:sym typeface="Lato"/>
            </a:endParaRPr>
          </a:p>
        </p:txBody>
      </p:sp>
      <p:pic>
        <p:nvPicPr>
          <p:cNvPr id="189" name="Google Shape;189;p23"/>
          <p:cNvPicPr preferRelativeResize="0"/>
          <p:nvPr/>
        </p:nvPicPr>
        <p:blipFill>
          <a:blip r:embed="rId4">
            <a:alphaModFix/>
          </a:blip>
          <a:stretch>
            <a:fillRect/>
          </a:stretch>
        </p:blipFill>
        <p:spPr>
          <a:xfrm>
            <a:off x="8790774" y="4789824"/>
            <a:ext cx="334925" cy="334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4"/>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195" name="Google Shape;195;p24"/>
          <p:cNvPicPr preferRelativeResize="0"/>
          <p:nvPr/>
        </p:nvPicPr>
        <p:blipFill>
          <a:blip r:embed="rId4">
            <a:alphaModFix/>
          </a:blip>
          <a:stretch>
            <a:fillRect/>
          </a:stretch>
        </p:blipFill>
        <p:spPr>
          <a:xfrm rot="-1052437">
            <a:off x="6651170" y="19899"/>
            <a:ext cx="2668198" cy="4154765"/>
          </a:xfrm>
          <a:prstGeom prst="rect">
            <a:avLst/>
          </a:prstGeom>
          <a:noFill/>
          <a:ln cap="flat" cmpd="sng" w="9525">
            <a:solidFill>
              <a:schemeClr val="dk2"/>
            </a:solidFill>
            <a:prstDash val="solid"/>
            <a:round/>
            <a:headEnd len="sm" w="sm" type="none"/>
            <a:tailEnd len="sm" w="sm" type="none"/>
          </a:ln>
        </p:spPr>
      </p:pic>
      <p:pic>
        <p:nvPicPr>
          <p:cNvPr id="196" name="Google Shape;196;p24"/>
          <p:cNvPicPr preferRelativeResize="0"/>
          <p:nvPr/>
        </p:nvPicPr>
        <p:blipFill>
          <a:blip r:embed="rId5">
            <a:alphaModFix/>
          </a:blip>
          <a:stretch>
            <a:fillRect/>
          </a:stretch>
        </p:blipFill>
        <p:spPr>
          <a:xfrm rot="463058">
            <a:off x="1976150" y="-109675"/>
            <a:ext cx="2832736" cy="3156476"/>
          </a:xfrm>
          <a:prstGeom prst="rect">
            <a:avLst/>
          </a:prstGeom>
          <a:noFill/>
          <a:ln cap="flat" cmpd="sng" w="9525">
            <a:solidFill>
              <a:schemeClr val="dk2"/>
            </a:solidFill>
            <a:prstDash val="solid"/>
            <a:round/>
            <a:headEnd len="sm" w="sm" type="none"/>
            <a:tailEnd len="sm" w="sm" type="none"/>
          </a:ln>
        </p:spPr>
      </p:pic>
      <p:pic>
        <p:nvPicPr>
          <p:cNvPr id="197" name="Google Shape;197;p24"/>
          <p:cNvPicPr preferRelativeResize="0"/>
          <p:nvPr/>
        </p:nvPicPr>
        <p:blipFill>
          <a:blip r:embed="rId6">
            <a:alphaModFix/>
          </a:blip>
          <a:stretch>
            <a:fillRect/>
          </a:stretch>
        </p:blipFill>
        <p:spPr>
          <a:xfrm rot="-924618">
            <a:off x="101831" y="2145111"/>
            <a:ext cx="2551485" cy="2901377"/>
          </a:xfrm>
          <a:prstGeom prst="rect">
            <a:avLst/>
          </a:prstGeom>
          <a:noFill/>
          <a:ln cap="flat" cmpd="sng" w="9525">
            <a:solidFill>
              <a:schemeClr val="dk2"/>
            </a:solidFill>
            <a:prstDash val="solid"/>
            <a:round/>
            <a:headEnd len="sm" w="sm" type="none"/>
            <a:tailEnd len="sm" w="sm" type="none"/>
          </a:ln>
        </p:spPr>
      </p:pic>
      <p:pic>
        <p:nvPicPr>
          <p:cNvPr id="198" name="Google Shape;198;p24"/>
          <p:cNvPicPr preferRelativeResize="0"/>
          <p:nvPr/>
        </p:nvPicPr>
        <p:blipFill>
          <a:blip r:embed="rId7">
            <a:alphaModFix/>
          </a:blip>
          <a:stretch>
            <a:fillRect/>
          </a:stretch>
        </p:blipFill>
        <p:spPr>
          <a:xfrm rot="1003721">
            <a:off x="3908974" y="2074638"/>
            <a:ext cx="3156477" cy="3156477"/>
          </a:xfrm>
          <a:prstGeom prst="rect">
            <a:avLst/>
          </a:prstGeom>
          <a:noFill/>
          <a:ln cap="flat" cmpd="sng" w="9525">
            <a:solidFill>
              <a:schemeClr val="dk2"/>
            </a:solidFill>
            <a:prstDash val="solid"/>
            <a:round/>
            <a:headEnd len="sm" w="sm" type="none"/>
            <a:tailEnd len="sm" w="sm" type="none"/>
          </a:ln>
        </p:spPr>
      </p:pic>
      <p:sp>
        <p:nvSpPr>
          <p:cNvPr id="199" name="Google Shape;199;p24"/>
          <p:cNvSpPr txBox="1"/>
          <p:nvPr/>
        </p:nvSpPr>
        <p:spPr>
          <a:xfrm>
            <a:off x="5460525" y="47245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8"/>
              </a:rPr>
              <a:t>https://www.nsta.org/draw-scientist</a:t>
            </a: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5"/>
          <p:cNvSpPr txBox="1"/>
          <p:nvPr/>
        </p:nvSpPr>
        <p:spPr>
          <a:xfrm>
            <a:off x="0" y="0"/>
            <a:ext cx="9144000" cy="529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highlight>
                  <a:srgbClr val="FFFFFF"/>
                </a:highlight>
                <a:latin typeface="Didact Gothic"/>
                <a:ea typeface="Didact Gothic"/>
                <a:cs typeface="Didact Gothic"/>
                <a:sym typeface="Didact Gothic"/>
              </a:rPr>
              <a:t>Science is</a:t>
            </a:r>
            <a:r>
              <a:rPr lang="en">
                <a:solidFill>
                  <a:schemeClr val="dk1"/>
                </a:solidFill>
                <a:highlight>
                  <a:srgbClr val="FFFFFF"/>
                </a:highlight>
                <a:latin typeface="Didact Gothic"/>
                <a:ea typeface="Didact Gothic"/>
                <a:cs typeface="Didact Gothic"/>
                <a:sym typeface="Didact Gothic"/>
              </a:rPr>
              <a:t> the study of many </a:t>
            </a:r>
            <a:r>
              <a:rPr lang="en" sz="2400">
                <a:solidFill>
                  <a:schemeClr val="dk1"/>
                </a:solidFill>
                <a:highlight>
                  <a:srgbClr val="FFFFFF"/>
                </a:highlight>
                <a:latin typeface="Didact Gothic"/>
                <a:ea typeface="Didact Gothic"/>
                <a:cs typeface="Didact Gothic"/>
                <a:sym typeface="Didact Gothic"/>
              </a:rPr>
              <a:t>interconnected disciplines</a:t>
            </a:r>
            <a:r>
              <a:rPr lang="en">
                <a:solidFill>
                  <a:schemeClr val="dk1"/>
                </a:solidFill>
                <a:highlight>
                  <a:srgbClr val="FFFFFF"/>
                </a:highlight>
                <a:latin typeface="Didact Gothic"/>
                <a:ea typeface="Didact Gothic"/>
                <a:cs typeface="Didact Gothic"/>
                <a:sym typeface="Didact Gothic"/>
              </a:rPr>
              <a:t>, including physics, chemistry, biology, Earth science, astronomy, and computer science. Science is </a:t>
            </a:r>
            <a:r>
              <a:rPr lang="en" sz="2400">
                <a:solidFill>
                  <a:schemeClr val="dk1"/>
                </a:solidFill>
                <a:highlight>
                  <a:srgbClr val="FFFFFF"/>
                </a:highlight>
                <a:latin typeface="Didact Gothic"/>
                <a:ea typeface="Didact Gothic"/>
                <a:cs typeface="Didact Gothic"/>
                <a:sym typeface="Didact Gothic"/>
              </a:rPr>
              <a:t>creative, collaborative, and dynamic</a:t>
            </a:r>
            <a:r>
              <a:rPr lang="en">
                <a:solidFill>
                  <a:schemeClr val="dk1"/>
                </a:solidFill>
                <a:highlight>
                  <a:srgbClr val="FFFFFF"/>
                </a:highlight>
                <a:latin typeface="Didact Gothic"/>
                <a:ea typeface="Didact Gothic"/>
                <a:cs typeface="Didact Gothic"/>
                <a:sym typeface="Didact Gothic"/>
              </a:rPr>
              <a:t>; is based on </a:t>
            </a:r>
            <a:r>
              <a:rPr lang="en" sz="2400">
                <a:solidFill>
                  <a:schemeClr val="dk1"/>
                </a:solidFill>
                <a:highlight>
                  <a:srgbClr val="FFFFFF"/>
                </a:highlight>
                <a:latin typeface="Didact Gothic"/>
                <a:ea typeface="Didact Gothic"/>
                <a:cs typeface="Didact Gothic"/>
                <a:sym typeface="Didact Gothic"/>
              </a:rPr>
              <a:t>experience</a:t>
            </a:r>
            <a:r>
              <a:rPr lang="en">
                <a:solidFill>
                  <a:schemeClr val="dk1"/>
                </a:solidFill>
                <a:highlight>
                  <a:srgbClr val="FFFFFF"/>
                </a:highlight>
                <a:latin typeface="Didact Gothic"/>
                <a:ea typeface="Didact Gothic"/>
                <a:cs typeface="Didact Gothic"/>
                <a:sym typeface="Didact Gothic"/>
              </a:rPr>
              <a:t> and </a:t>
            </a:r>
            <a:r>
              <a:rPr lang="en" sz="2400">
                <a:solidFill>
                  <a:schemeClr val="dk1"/>
                </a:solidFill>
                <a:highlight>
                  <a:srgbClr val="FFFFFF"/>
                </a:highlight>
                <a:latin typeface="Didact Gothic"/>
                <a:ea typeface="Didact Gothic"/>
                <a:cs typeface="Didact Gothic"/>
                <a:sym typeface="Didact Gothic"/>
              </a:rPr>
              <a:t>evidence</a:t>
            </a:r>
            <a:r>
              <a:rPr lang="en">
                <a:solidFill>
                  <a:schemeClr val="dk1"/>
                </a:solidFill>
                <a:highlight>
                  <a:srgbClr val="FFFFFF"/>
                </a:highlight>
                <a:latin typeface="Didact Gothic"/>
                <a:ea typeface="Didact Gothic"/>
                <a:cs typeface="Didact Gothic"/>
                <a:sym typeface="Didact Gothic"/>
              </a:rPr>
              <a:t>; and employs </a:t>
            </a:r>
            <a:r>
              <a:rPr lang="en" sz="2400">
                <a:solidFill>
                  <a:schemeClr val="dk1"/>
                </a:solidFill>
                <a:highlight>
                  <a:srgbClr val="FFFFFF"/>
                </a:highlight>
                <a:latin typeface="Didact Gothic"/>
                <a:ea typeface="Didact Gothic"/>
                <a:cs typeface="Didact Gothic"/>
                <a:sym typeface="Didact Gothic"/>
              </a:rPr>
              <a:t>objective methods</a:t>
            </a:r>
            <a:r>
              <a:rPr lang="en">
                <a:solidFill>
                  <a:schemeClr val="dk1"/>
                </a:solidFill>
                <a:highlight>
                  <a:srgbClr val="FFFFFF"/>
                </a:highlight>
                <a:latin typeface="Didact Gothic"/>
                <a:ea typeface="Didact Gothic"/>
                <a:cs typeface="Didact Gothic"/>
                <a:sym typeface="Didact Gothic"/>
              </a:rPr>
              <a:t> for observing, collecting, and analyzing </a:t>
            </a:r>
            <a:r>
              <a:rPr lang="en" sz="2400">
                <a:solidFill>
                  <a:schemeClr val="dk1"/>
                </a:solidFill>
                <a:highlight>
                  <a:srgbClr val="FFFFFF"/>
                </a:highlight>
                <a:latin typeface="Didact Gothic"/>
                <a:ea typeface="Didact Gothic"/>
                <a:cs typeface="Didact Gothic"/>
                <a:sym typeface="Didact Gothic"/>
              </a:rPr>
              <a:t>data</a:t>
            </a:r>
            <a:r>
              <a:rPr lang="en">
                <a:solidFill>
                  <a:schemeClr val="dk1"/>
                </a:solidFill>
                <a:highlight>
                  <a:srgbClr val="FFFFFF"/>
                </a:highlight>
                <a:latin typeface="Didact Gothic"/>
                <a:ea typeface="Didact Gothic"/>
                <a:cs typeface="Didact Gothic"/>
                <a:sym typeface="Didact Gothic"/>
              </a:rPr>
              <a:t>. Scientific knowledge is developed, refined, and extended as new evidence is </a:t>
            </a:r>
            <a:r>
              <a:rPr lang="en" sz="2400">
                <a:solidFill>
                  <a:schemeClr val="dk1"/>
                </a:solidFill>
                <a:highlight>
                  <a:srgbClr val="FFFFFF"/>
                </a:highlight>
                <a:latin typeface="Didact Gothic"/>
                <a:ea typeface="Didact Gothic"/>
                <a:cs typeface="Didact Gothic"/>
                <a:sym typeface="Didact Gothic"/>
              </a:rPr>
              <a:t>uncovered</a:t>
            </a:r>
            <a:r>
              <a:rPr lang="en">
                <a:solidFill>
                  <a:schemeClr val="dk1"/>
                </a:solidFill>
                <a:highlight>
                  <a:srgbClr val="FFFFFF"/>
                </a:highlight>
                <a:latin typeface="Didact Gothic"/>
                <a:ea typeface="Didact Gothic"/>
                <a:cs typeface="Didact Gothic"/>
                <a:sym typeface="Didact Gothic"/>
              </a:rPr>
              <a:t>. The study of science allows students to </a:t>
            </a:r>
            <a:r>
              <a:rPr lang="en" sz="2400">
                <a:solidFill>
                  <a:schemeClr val="dk1"/>
                </a:solidFill>
                <a:highlight>
                  <a:srgbClr val="FFFFFF"/>
                </a:highlight>
                <a:latin typeface="Didact Gothic"/>
                <a:ea typeface="Didact Gothic"/>
                <a:cs typeface="Didact Gothic"/>
                <a:sym typeface="Didact Gothic"/>
              </a:rPr>
              <a:t>nurture curiosity</a:t>
            </a:r>
            <a:r>
              <a:rPr lang="en">
                <a:solidFill>
                  <a:schemeClr val="dk1"/>
                </a:solidFill>
                <a:highlight>
                  <a:srgbClr val="FFFFFF"/>
                </a:highlight>
                <a:latin typeface="Didact Gothic"/>
                <a:ea typeface="Didact Gothic"/>
                <a:cs typeface="Didact Gothic"/>
                <a:sym typeface="Didact Gothic"/>
              </a:rPr>
              <a:t>, ask and answer questions, explore scientific and technological concepts, and acquire knowledge and </a:t>
            </a:r>
            <a:r>
              <a:rPr lang="en" sz="2400">
                <a:solidFill>
                  <a:schemeClr val="dk1"/>
                </a:solidFill>
                <a:highlight>
                  <a:srgbClr val="FFFFFF"/>
                </a:highlight>
                <a:latin typeface="Didact Gothic"/>
                <a:ea typeface="Didact Gothic"/>
                <a:cs typeface="Didact Gothic"/>
                <a:sym typeface="Didact Gothic"/>
              </a:rPr>
              <a:t>understanding of the world. </a:t>
            </a:r>
            <a:r>
              <a:rPr lang="en">
                <a:solidFill>
                  <a:schemeClr val="dk1"/>
                </a:solidFill>
                <a:highlight>
                  <a:srgbClr val="FFFFFF"/>
                </a:highlight>
                <a:latin typeface="Didact Gothic"/>
                <a:ea typeface="Didact Gothic"/>
                <a:cs typeface="Didact Gothic"/>
                <a:sym typeface="Didact Gothic"/>
              </a:rPr>
              <a:t>Science provides a reliable basis for </a:t>
            </a:r>
            <a:r>
              <a:rPr lang="en" sz="2400">
                <a:solidFill>
                  <a:schemeClr val="dk1"/>
                </a:solidFill>
                <a:highlight>
                  <a:srgbClr val="FFFFFF"/>
                </a:highlight>
                <a:latin typeface="Didact Gothic"/>
                <a:ea typeface="Didact Gothic"/>
                <a:cs typeface="Didact Gothic"/>
                <a:sym typeface="Didact Gothic"/>
              </a:rPr>
              <a:t>decision making</a:t>
            </a:r>
            <a:r>
              <a:rPr lang="en">
                <a:solidFill>
                  <a:schemeClr val="dk1"/>
                </a:solidFill>
                <a:highlight>
                  <a:srgbClr val="FFFFFF"/>
                </a:highlight>
                <a:latin typeface="Didact Gothic"/>
                <a:ea typeface="Didact Gothic"/>
                <a:cs typeface="Didact Gothic"/>
                <a:sym typeface="Didact Gothic"/>
              </a:rPr>
              <a:t> and is essential in developing </a:t>
            </a:r>
            <a:r>
              <a:rPr lang="en" sz="2400">
                <a:solidFill>
                  <a:schemeClr val="dk1"/>
                </a:solidFill>
                <a:highlight>
                  <a:srgbClr val="FFFFFF"/>
                </a:highlight>
                <a:latin typeface="Didact Gothic"/>
                <a:ea typeface="Didact Gothic"/>
                <a:cs typeface="Didact Gothic"/>
                <a:sym typeface="Didact Gothic"/>
              </a:rPr>
              <a:t>innovative ideas and solutions</a:t>
            </a:r>
            <a:r>
              <a:rPr lang="en">
                <a:solidFill>
                  <a:schemeClr val="dk1"/>
                </a:solidFill>
                <a:highlight>
                  <a:srgbClr val="FFFFFF"/>
                </a:highlight>
                <a:latin typeface="Didact Gothic"/>
                <a:ea typeface="Didact Gothic"/>
                <a:cs typeface="Didact Gothic"/>
                <a:sym typeface="Didact Gothic"/>
              </a:rPr>
              <a:t>. It includes the </a:t>
            </a:r>
            <a:r>
              <a:rPr lang="en" sz="2400">
                <a:solidFill>
                  <a:schemeClr val="dk1"/>
                </a:solidFill>
                <a:highlight>
                  <a:srgbClr val="FFFFFF"/>
                </a:highlight>
                <a:latin typeface="Didact Gothic"/>
                <a:ea typeface="Didact Gothic"/>
                <a:cs typeface="Didact Gothic"/>
                <a:sym typeface="Didact Gothic"/>
              </a:rPr>
              <a:t>critical-thinking</a:t>
            </a:r>
            <a:r>
              <a:rPr lang="en">
                <a:solidFill>
                  <a:schemeClr val="dk1"/>
                </a:solidFill>
                <a:highlight>
                  <a:srgbClr val="FFFFFF"/>
                </a:highlight>
                <a:latin typeface="Didact Gothic"/>
                <a:ea typeface="Didact Gothic"/>
                <a:cs typeface="Didact Gothic"/>
                <a:sym typeface="Didact Gothic"/>
              </a:rPr>
              <a:t> skills, scientific </a:t>
            </a:r>
            <a:r>
              <a:rPr lang="en" sz="2400">
                <a:solidFill>
                  <a:schemeClr val="dk1"/>
                </a:solidFill>
                <a:highlight>
                  <a:srgbClr val="FFFFFF"/>
                </a:highlight>
                <a:latin typeface="Didact Gothic"/>
                <a:ea typeface="Didact Gothic"/>
                <a:cs typeface="Didact Gothic"/>
                <a:sym typeface="Didact Gothic"/>
              </a:rPr>
              <a:t>knowledge</a:t>
            </a:r>
            <a:r>
              <a:rPr lang="en">
                <a:solidFill>
                  <a:schemeClr val="dk1"/>
                </a:solidFill>
                <a:highlight>
                  <a:srgbClr val="FFFFFF"/>
                </a:highlight>
                <a:latin typeface="Didact Gothic"/>
                <a:ea typeface="Didact Gothic"/>
                <a:cs typeface="Didact Gothic"/>
                <a:sym typeface="Didact Gothic"/>
              </a:rPr>
              <a:t>, and </a:t>
            </a:r>
            <a:r>
              <a:rPr lang="en" sz="2400">
                <a:solidFill>
                  <a:schemeClr val="dk1"/>
                </a:solidFill>
                <a:highlight>
                  <a:srgbClr val="FFFFFF"/>
                </a:highlight>
                <a:latin typeface="Didact Gothic"/>
                <a:ea typeface="Didact Gothic"/>
                <a:cs typeface="Didact Gothic"/>
                <a:sym typeface="Didact Gothic"/>
              </a:rPr>
              <a:t>civic</a:t>
            </a:r>
            <a:r>
              <a:rPr lang="en">
                <a:solidFill>
                  <a:schemeClr val="dk1"/>
                </a:solidFill>
                <a:highlight>
                  <a:srgbClr val="FFFFFF"/>
                </a:highlight>
                <a:latin typeface="Didact Gothic"/>
                <a:ea typeface="Didact Gothic"/>
                <a:cs typeface="Didact Gothic"/>
                <a:sym typeface="Didact Gothic"/>
              </a:rPr>
              <a:t> </a:t>
            </a:r>
            <a:r>
              <a:rPr lang="en" sz="2400">
                <a:solidFill>
                  <a:schemeClr val="dk1"/>
                </a:solidFill>
                <a:highlight>
                  <a:srgbClr val="FFFFFF"/>
                </a:highlight>
                <a:latin typeface="Didact Gothic"/>
                <a:ea typeface="Didact Gothic"/>
                <a:cs typeface="Didact Gothic"/>
                <a:sym typeface="Didact Gothic"/>
              </a:rPr>
              <a:t>literacy</a:t>
            </a:r>
            <a:r>
              <a:rPr lang="en">
                <a:solidFill>
                  <a:schemeClr val="dk1"/>
                </a:solidFill>
                <a:highlight>
                  <a:srgbClr val="FFFFFF"/>
                </a:highlight>
                <a:latin typeface="Didact Gothic"/>
                <a:ea typeface="Didact Gothic"/>
                <a:cs typeface="Didact Gothic"/>
                <a:sym typeface="Didact Gothic"/>
              </a:rPr>
              <a:t> required to respond to relevant personal, societal, and environmental </a:t>
            </a:r>
            <a:r>
              <a:rPr lang="en" sz="2400">
                <a:solidFill>
                  <a:schemeClr val="dk1"/>
                </a:solidFill>
                <a:highlight>
                  <a:srgbClr val="FFFFFF"/>
                </a:highlight>
                <a:latin typeface="Didact Gothic"/>
                <a:ea typeface="Didact Gothic"/>
                <a:cs typeface="Didact Gothic"/>
                <a:sym typeface="Didact Gothic"/>
              </a:rPr>
              <a:t>issues</a:t>
            </a:r>
            <a:r>
              <a:rPr lang="en">
                <a:solidFill>
                  <a:schemeClr val="dk1"/>
                </a:solidFill>
                <a:highlight>
                  <a:srgbClr val="FFFFFF"/>
                </a:highlight>
                <a:latin typeface="Didact Gothic"/>
                <a:ea typeface="Didact Gothic"/>
                <a:cs typeface="Didact Gothic"/>
                <a:sym typeface="Didact Gothic"/>
              </a:rPr>
              <a:t>. Students develop critical </a:t>
            </a:r>
            <a:r>
              <a:rPr lang="en" sz="2400">
                <a:solidFill>
                  <a:schemeClr val="dk1"/>
                </a:solidFill>
                <a:highlight>
                  <a:srgbClr val="FFFFFF"/>
                </a:highlight>
                <a:latin typeface="Didact Gothic"/>
                <a:ea typeface="Didact Gothic"/>
                <a:cs typeface="Didact Gothic"/>
                <a:sym typeface="Didact Gothic"/>
              </a:rPr>
              <a:t>reasoning</a:t>
            </a:r>
            <a:r>
              <a:rPr lang="en">
                <a:solidFill>
                  <a:schemeClr val="dk1"/>
                </a:solidFill>
                <a:highlight>
                  <a:srgbClr val="FFFFFF"/>
                </a:highlight>
                <a:latin typeface="Didact Gothic"/>
                <a:ea typeface="Didact Gothic"/>
                <a:cs typeface="Didact Gothic"/>
                <a:sym typeface="Didact Gothic"/>
              </a:rPr>
              <a:t> and scientific </a:t>
            </a:r>
            <a:r>
              <a:rPr lang="en" sz="2400">
                <a:solidFill>
                  <a:schemeClr val="dk1"/>
                </a:solidFill>
                <a:highlight>
                  <a:srgbClr val="FFFFFF"/>
                </a:highlight>
                <a:latin typeface="Didact Gothic"/>
                <a:ea typeface="Didact Gothic"/>
                <a:cs typeface="Didact Gothic"/>
                <a:sym typeface="Didact Gothic"/>
              </a:rPr>
              <a:t>literacy</a:t>
            </a:r>
            <a:r>
              <a:rPr lang="en">
                <a:solidFill>
                  <a:schemeClr val="dk1"/>
                </a:solidFill>
                <a:highlight>
                  <a:srgbClr val="FFFFFF"/>
                </a:highlight>
                <a:latin typeface="Didact Gothic"/>
                <a:ea typeface="Didact Gothic"/>
                <a:cs typeface="Didact Gothic"/>
                <a:sym typeface="Didact Gothic"/>
              </a:rPr>
              <a:t> through exploring science </a:t>
            </a:r>
            <a:r>
              <a:rPr lang="en" sz="2400">
                <a:solidFill>
                  <a:schemeClr val="dk1"/>
                </a:solidFill>
                <a:highlight>
                  <a:srgbClr val="FFFFFF"/>
                </a:highlight>
                <a:latin typeface="Didact Gothic"/>
                <a:ea typeface="Didact Gothic"/>
                <a:cs typeface="Didact Gothic"/>
                <a:sym typeface="Didact Gothic"/>
              </a:rPr>
              <a:t>concepts</a:t>
            </a:r>
            <a:r>
              <a:rPr lang="en">
                <a:solidFill>
                  <a:schemeClr val="dk1"/>
                </a:solidFill>
                <a:highlight>
                  <a:srgbClr val="FFFFFF"/>
                </a:highlight>
                <a:latin typeface="Didact Gothic"/>
                <a:ea typeface="Didact Gothic"/>
                <a:cs typeface="Didact Gothic"/>
                <a:sym typeface="Didact Gothic"/>
              </a:rPr>
              <a:t> and applying scientific </a:t>
            </a:r>
            <a:r>
              <a:rPr lang="en" sz="2400">
                <a:solidFill>
                  <a:schemeClr val="dk1"/>
                </a:solidFill>
                <a:highlight>
                  <a:srgbClr val="FFFFFF"/>
                </a:highlight>
                <a:latin typeface="Didact Gothic"/>
                <a:ea typeface="Didact Gothic"/>
                <a:cs typeface="Didact Gothic"/>
                <a:sym typeface="Didact Gothic"/>
              </a:rPr>
              <a:t>methods</a:t>
            </a:r>
            <a:r>
              <a:rPr lang="en">
                <a:solidFill>
                  <a:schemeClr val="dk1"/>
                </a:solidFill>
                <a:highlight>
                  <a:srgbClr val="FFFFFF"/>
                </a:highlight>
                <a:latin typeface="Didact Gothic"/>
                <a:ea typeface="Didact Gothic"/>
                <a:cs typeface="Didact Gothic"/>
                <a:sym typeface="Didact Gothic"/>
              </a:rPr>
              <a:t>. Scientific knowledge is enriched through the shared contributions of people from </a:t>
            </a:r>
            <a:r>
              <a:rPr lang="en" sz="2400">
                <a:solidFill>
                  <a:schemeClr val="dk1"/>
                </a:solidFill>
                <a:highlight>
                  <a:srgbClr val="FFFFFF"/>
                </a:highlight>
                <a:latin typeface="Didact Gothic"/>
                <a:ea typeface="Didact Gothic"/>
                <a:cs typeface="Didact Gothic"/>
                <a:sym typeface="Didact Gothic"/>
              </a:rPr>
              <a:t>diverse cultures and perspectives</a:t>
            </a:r>
            <a:r>
              <a:rPr lang="en">
                <a:solidFill>
                  <a:schemeClr val="dk1"/>
                </a:solidFill>
                <a:highlight>
                  <a:srgbClr val="FFFFFF"/>
                </a:highlight>
                <a:latin typeface="Didact Gothic"/>
                <a:ea typeface="Didact Gothic"/>
                <a:cs typeface="Didact Gothic"/>
                <a:sym typeface="Didact Gothic"/>
              </a:rPr>
              <a:t>. Science and </a:t>
            </a:r>
            <a:r>
              <a:rPr lang="en" sz="2400">
                <a:solidFill>
                  <a:schemeClr val="dk1"/>
                </a:solidFill>
                <a:highlight>
                  <a:srgbClr val="FFFFFF"/>
                </a:highlight>
                <a:latin typeface="Didact Gothic"/>
                <a:ea typeface="Didact Gothic"/>
                <a:cs typeface="Didact Gothic"/>
                <a:sym typeface="Didact Gothic"/>
              </a:rPr>
              <a:t>technology</a:t>
            </a:r>
            <a:r>
              <a:rPr lang="en">
                <a:solidFill>
                  <a:schemeClr val="dk1"/>
                </a:solidFill>
                <a:highlight>
                  <a:srgbClr val="FFFFFF"/>
                </a:highlight>
                <a:latin typeface="Didact Gothic"/>
                <a:ea typeface="Didact Gothic"/>
                <a:cs typeface="Didact Gothic"/>
                <a:sym typeface="Didact Gothic"/>
              </a:rPr>
              <a:t> are deeply </a:t>
            </a:r>
            <a:r>
              <a:rPr lang="en" sz="2400">
                <a:solidFill>
                  <a:schemeClr val="dk1"/>
                </a:solidFill>
                <a:highlight>
                  <a:srgbClr val="FFFFFF"/>
                </a:highlight>
                <a:latin typeface="Didact Gothic"/>
                <a:ea typeface="Didact Gothic"/>
                <a:cs typeface="Didact Gothic"/>
                <a:sym typeface="Didact Gothic"/>
              </a:rPr>
              <a:t>interwoven</a:t>
            </a:r>
            <a:r>
              <a:rPr lang="en">
                <a:solidFill>
                  <a:schemeClr val="dk1"/>
                </a:solidFill>
                <a:highlight>
                  <a:srgbClr val="FFFFFF"/>
                </a:highlight>
                <a:latin typeface="Didact Gothic"/>
                <a:ea typeface="Didact Gothic"/>
                <a:cs typeface="Didact Gothic"/>
                <a:sym typeface="Didact Gothic"/>
              </a:rPr>
              <a:t> in our daily lives. Together, they enable society to build and share knowledge, innovate, improve quality of life, and predict future events.</a:t>
            </a:r>
            <a:endParaRPr>
              <a:solidFill>
                <a:schemeClr val="dk1"/>
              </a:solidFill>
              <a:highlight>
                <a:srgbClr val="FFFFFF"/>
              </a:highlight>
              <a:latin typeface="Didact Gothic"/>
              <a:ea typeface="Didact Gothic"/>
              <a:cs typeface="Didact Gothic"/>
              <a:sym typeface="Didact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Heading Here</a:t>
            </a:r>
            <a:endParaRPr/>
          </a:p>
        </p:txBody>
      </p:sp>
      <p:pic>
        <p:nvPicPr>
          <p:cNvPr id="210" name="Google Shape;210;p26"/>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211" name="Google Shape;211;p26"/>
          <p:cNvPicPr preferRelativeResize="0"/>
          <p:nvPr/>
        </p:nvPicPr>
        <p:blipFill>
          <a:blip r:embed="rId4">
            <a:alphaModFix/>
          </a:blip>
          <a:stretch>
            <a:fillRect/>
          </a:stretch>
        </p:blipFill>
        <p:spPr>
          <a:xfrm>
            <a:off x="218750" y="306299"/>
            <a:ext cx="7205775" cy="3416400"/>
          </a:xfrm>
          <a:prstGeom prst="rect">
            <a:avLst/>
          </a:prstGeom>
          <a:noFill/>
          <a:ln cap="flat" cmpd="sng" w="9525">
            <a:solidFill>
              <a:schemeClr val="dk2"/>
            </a:solidFill>
            <a:prstDash val="solid"/>
            <a:round/>
            <a:headEnd len="sm" w="sm" type="none"/>
            <a:tailEnd len="sm" w="sm" type="none"/>
          </a:ln>
        </p:spPr>
      </p:pic>
      <p:sp>
        <p:nvSpPr>
          <p:cNvPr id="212" name="Google Shape;212;p26"/>
          <p:cNvSpPr/>
          <p:nvPr/>
        </p:nvSpPr>
        <p:spPr>
          <a:xfrm>
            <a:off x="6543175" y="1888975"/>
            <a:ext cx="1524900" cy="842100"/>
          </a:xfrm>
          <a:prstGeom prst="ellipse">
            <a:avLst/>
          </a:prstGeom>
          <a:noFill/>
          <a:ln cap="flat" cmpd="sng" w="381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