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hfECKI93pZkUj33j4a+/Fszwln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4147F56-D888-4AC6-8D65-AE0E75FAB755}">
  <a:tblStyle styleId="{74147F56-D888-4AC6-8D65-AE0E75FAB75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3d9f13825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3d9f13825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3ac759e59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3ac759e59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6" name="Google Shape;26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0Ec1RUZhI9GQ0K7VSpeSUiDD-fH7_jv7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33" name="Google Shape;33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Maternelle</a:t>
            </a:r>
            <a:endParaRPr/>
          </a:p>
        </p:txBody>
      </p:sp>
      <p:sp>
        <p:nvSpPr>
          <p:cNvPr id="34" name="Google Shape;34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" name="Google Shape;3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0268" y="19812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8150" y="44219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59675" y="3537200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4165"/>
              <a:buNone/>
            </a:pPr>
            <a:r>
              <a:rPr b="0" i="0" lang="fr" sz="3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 Idées organisatrices</a:t>
            </a:r>
            <a:br>
              <a:rPr b="0" lang="fr"/>
            </a:br>
            <a:endParaRPr/>
          </a:p>
        </p:txBody>
      </p:sp>
      <p:sp>
        <p:nvSpPr>
          <p:cNvPr id="43" name="Google Shape;43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phonographie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fluidité en lecture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None/>
            </a:pPr>
            <a:br>
              <a:rPr b="0" lang="fr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</a:t>
            </a:r>
            <a:br>
              <a:rPr b="1" lang="fr" sz="1580" u="sng">
                <a:latin typeface="Calibri"/>
                <a:ea typeface="Calibri"/>
                <a:cs typeface="Calibri"/>
                <a:sym typeface="Calibri"/>
              </a:rPr>
            </a:b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49" name="Google Shape;49;p3"/>
          <p:cNvGraphicFramePr/>
          <p:nvPr/>
        </p:nvGraphicFramePr>
        <p:xfrm>
          <a:off x="843379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{74147F56-D888-4AC6-8D65-AE0E75FAB755}</a:tableStyleId>
              </a:tblPr>
              <a:tblGrid>
                <a:gridCol w="1456075"/>
                <a:gridCol w="1447800"/>
                <a:gridCol w="28956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Habiletés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Maternelle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enfants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reconnaissent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 textes dans leur milieu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immédiat et en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explorent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l’ordre séquentiel.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Littéraires et courants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Repérer </a:t>
                      </a:r>
                      <a:r>
                        <a:rPr lang="fr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 textes dans son milieu immédiat.</a:t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Indiquer </a:t>
                      </a:r>
                      <a:r>
                        <a:rPr lang="fr" sz="10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 début et la fin d’un texte.</a:t>
                      </a:r>
                      <a:endParaRPr sz="10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1" sz="10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fr" sz="10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Reconstituer </a:t>
                      </a:r>
                      <a:r>
                        <a:rPr lang="fr" sz="10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 texte vu ou entendu en ordre séquentiel à l’aide d’images.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Reconnaître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textes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explorer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ordre séquentielle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        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55" name="Google Shape;55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{74147F56-D888-4AC6-8D65-AE0E75FAB755}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16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1912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Maternelle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Les enfants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explorent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l’écoute active.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highlight>
                          <a:srgbClr val="FFFFFF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Les enfants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utilisent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 un langage verbal et un langage non verbal pour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communiquer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 et pour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vivre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 des expériences en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highlight>
                            <a:srgbClr val="FFFFFF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français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10073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Explorer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écoute active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utiliser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langage verbal et non verbal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communiquer/vivre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expériences en français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1" name="Google Shape;61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{74147F56-D888-4AC6-8D65-AE0E75FAB755}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Maternelle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 enfants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dégagent 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 sens global et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réagissent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à des messages dans des textes lus, vus ou entendus.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Dégager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sens global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réagir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messages dans textes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67" name="Google Shape;67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{74147F56-D888-4AC6-8D65-AE0E75FAB755}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Maternelle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enfants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représentent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leurs idées de différentes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façons et en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font part 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aux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autres.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Représenter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idées</a:t>
                      </a:r>
                      <a:r>
                        <a:rPr lang="fr" sz="1400" u="none" cap="none" strike="noStrike"/>
                        <a:t>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de différentes façons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faire part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aux autres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– schéma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7857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Reconnaître 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textes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explorer 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ordre séquentielle 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fr" sz="14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7857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" sz="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Explorer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5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écoute active 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utiliser 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5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langage verbal et non verbal 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communiquer/vivre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5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expériences en français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lang="fr" sz="15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41176"/>
              <a:buNone/>
            </a:pPr>
            <a:r>
              <a:t/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Compréhension de textes: </a:t>
            </a:r>
            <a:r>
              <a:rPr lang="fr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Dégager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sens global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réagir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4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messages dans textes</a:t>
            </a:r>
            <a:r>
              <a:rPr lang="fr" sz="1400"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lang="fr" sz="14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stratégies d’enseignement et activités d’évaluation</a:t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51260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" sz="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Représenter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5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idées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" sz="15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de différentes façons 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+ </a:t>
            </a:r>
            <a:r>
              <a:rPr lang="fr" sz="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faire part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fr" sz="1500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aux autres </a:t>
            </a:r>
            <a:r>
              <a:rPr lang="fr" sz="1500"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fr" sz="15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stratégies d’enseignement et activités d’évaluation</a:t>
            </a:r>
            <a:endParaRPr sz="15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76470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3d9f138259_1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596"/>
              <a:buFont typeface="Arial"/>
              <a:buNone/>
            </a:pPr>
            <a:r>
              <a:rPr b="1" lang="fr" sz="2311" u="sng">
                <a:latin typeface="Calibri"/>
                <a:ea typeface="Calibri"/>
                <a:cs typeface="Calibri"/>
                <a:sym typeface="Calibri"/>
              </a:rPr>
              <a:t>Verbes – maternelle</a:t>
            </a:r>
            <a:endParaRPr b="1" sz="2311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23d9f138259_1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(comprendre)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explorer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(comprendre)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Explorer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(comprendre)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écoute active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utiliser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(appliquer)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langage verbal et non verbal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communiquer/vivre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expériences en français</a:t>
            </a:r>
            <a:endParaRPr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Dégager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sens global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réagir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messages dans textes</a:t>
            </a:r>
            <a:endParaRPr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Représenter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idées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de différentes façons 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faire part</a:t>
            </a:r>
            <a:r>
              <a:rPr lang="fr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aux autres</a:t>
            </a:r>
            <a:endParaRPr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23ac759e591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23ac759e591_0_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23ac759e591_0_2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87" name="Google Shape;87;g23ac759e591_0_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