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2U4Y4Q18d5SuPWpM+LkWoaH0Q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B2B842A-FC89-4533-9031-DB67FA6C6232}">
  <a:tblStyle styleId="{BB2B842A-FC89-4533-9031-DB67FA6C623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192328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192328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b0b1947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b0b1947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6</a:t>
            </a:r>
            <a:r>
              <a:rPr baseline="30000" lang="fr"/>
              <a:t>e</a:t>
            </a:r>
            <a:r>
              <a:rPr lang="fr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8518" y="18666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5950" y="44962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53675" y="3611500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3455"/>
              <a:buNone/>
            </a:pPr>
            <a:r>
              <a:rPr b="0" i="0" lang="fr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baseline="30000" i="0" lang="fr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et 6</a:t>
            </a:r>
            <a:r>
              <a:rPr b="0" baseline="30000" i="0" lang="fr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années :  6 Idées organisatrices</a:t>
            </a: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r>
              <a:rPr b="0" lang="fr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 disparait </a:t>
            </a:r>
            <a:r>
              <a:rPr lang="fr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après la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baseline="3000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année, la phonographie disparaît après la </a:t>
            </a:r>
            <a:r>
              <a:rPr lang="fr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 année, la fluidité disparaît après la 4</a:t>
            </a:r>
            <a:r>
              <a:rPr b="0" baseline="3000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année)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{BB2B842A-FC89-4533-9031-DB67FA6C6232}</a:tableStyleId>
              </a:tblPr>
              <a:tblGrid>
                <a:gridCol w="1447800"/>
                <a:gridCol w="1447800"/>
                <a:gridCol w="28956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6e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expliquent</a:t>
                      </a:r>
                      <a:r>
                        <a:rPr b="0" i="0" lang="f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lien entre les types et les genres de textes selon les caractéristiques et la structure.</a:t>
                      </a:r>
                      <a:r>
                        <a:rPr lang="fr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courants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Explicatif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Argumentatif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littéraires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Narratif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Dialogal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Poétique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" sz="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Lien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Expliquer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lien entre types et genres de textes selon les caractéristiques et la structure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{BB2B842A-FC89-4533-9031-DB67FA6C6232}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8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262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6e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évaluent</a:t>
                      </a: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l’efficacité de leurs comportements d’écoute active et leur effet sur leur compréhension selon la situation de communication.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adaptent</a:t>
                      </a: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manière dont ils s’expriment à la situation de communication afin d’</a:t>
                      </a:r>
                      <a:r>
                        <a:rPr b="1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assurer</a:t>
                      </a: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compréhension, de </a:t>
                      </a:r>
                      <a:r>
                        <a:rPr b="1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maintenir</a:t>
                      </a: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l’attention du public cible et de </a:t>
                      </a:r>
                      <a:r>
                        <a:rPr b="1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favoriser</a:t>
                      </a:r>
                      <a:r>
                        <a:rPr b="0" i="0" lang="fr" sz="9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développement d’un sentiment d’appartenance à la francophonie plurielle</a:t>
                      </a:r>
                      <a:r>
                        <a:rPr lang="fr" sz="900" u="none" cap="none" strike="noStrike"/>
                        <a:t> </a:t>
                      </a:r>
                      <a:endParaRPr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9434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100" u="none" cap="none" strike="noStrike">
                          <a:solidFill>
                            <a:srgbClr val="FF0000"/>
                          </a:solidFill>
                        </a:rPr>
                        <a:t>Évaluer</a:t>
                      </a:r>
                      <a:r>
                        <a:rPr lang="fr" sz="1100" u="none" cap="none" strike="noStrike"/>
                        <a:t> + </a:t>
                      </a:r>
                      <a:r>
                        <a:rPr lang="fr" sz="1100" u="none" cap="none" strike="noStrike">
                          <a:solidFill>
                            <a:srgbClr val="0070C0"/>
                          </a:solidFill>
                        </a:rPr>
                        <a:t>l’efficacité de </a:t>
                      </a:r>
                      <a:r>
                        <a:rPr lang="fr" sz="1100" u="none" cap="none" strike="noStrike">
                          <a:solidFill>
                            <a:srgbClr val="4A86E8"/>
                          </a:solidFill>
                        </a:rPr>
                        <a:t>comportements d’écoute active et effet sur compréhension +</a:t>
                      </a:r>
                      <a:r>
                        <a:rPr lang="fr" sz="1100" u="none" cap="none" strike="noStrike">
                          <a:solidFill>
                            <a:srgbClr val="FF0000"/>
                          </a:solidFill>
                        </a:rPr>
                        <a:t> adapter</a:t>
                      </a:r>
                      <a:r>
                        <a:rPr lang="fr" sz="1100" u="none" cap="none" strike="noStrike">
                          <a:solidFill>
                            <a:srgbClr val="4A86E8"/>
                          </a:solidFill>
                        </a:rPr>
                        <a:t> + manière d’exprimer + </a:t>
                      </a:r>
                      <a:r>
                        <a:rPr lang="fr" sz="1100" u="none" cap="none" strike="noStrike">
                          <a:solidFill>
                            <a:srgbClr val="FF0000"/>
                          </a:solidFill>
                        </a:rPr>
                        <a:t>assurer </a:t>
                      </a:r>
                      <a:r>
                        <a:rPr lang="fr" sz="1100" u="none" cap="none" strike="noStrike">
                          <a:solidFill>
                            <a:srgbClr val="4A86E8"/>
                          </a:solidFill>
                        </a:rPr>
                        <a:t>+ compréhension + </a:t>
                      </a:r>
                      <a:r>
                        <a:rPr lang="fr" sz="1100" u="none" cap="none" strike="noStrike">
                          <a:solidFill>
                            <a:srgbClr val="FF0000"/>
                          </a:solidFill>
                        </a:rPr>
                        <a:t>maintenir</a:t>
                      </a:r>
                      <a:r>
                        <a:rPr lang="fr" sz="1100" u="none" cap="none" strike="noStrike">
                          <a:solidFill>
                            <a:srgbClr val="4A86E8"/>
                          </a:solidFill>
                        </a:rPr>
                        <a:t> + attention + </a:t>
                      </a:r>
                      <a:r>
                        <a:rPr lang="fr" sz="1100" u="none" cap="none" strike="noStrike">
                          <a:solidFill>
                            <a:srgbClr val="FF0000"/>
                          </a:solidFill>
                        </a:rPr>
                        <a:t>favoriser </a:t>
                      </a:r>
                      <a:r>
                        <a:rPr lang="fr" sz="1100" u="none" cap="none" strike="noStrike">
                          <a:solidFill>
                            <a:srgbClr val="4A86E8"/>
                          </a:solidFill>
                        </a:rPr>
                        <a:t>+ développement d’un sentiment d’appartenance à la francophonie </a:t>
                      </a:r>
                      <a:r>
                        <a:rPr lang="fr" sz="1100" u="none" cap="none" strike="noStrike"/>
                        <a:t>= </a:t>
                      </a:r>
                      <a:r>
                        <a:rPr lang="fr" sz="11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1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{BB2B842A-FC89-4533-9031-DB67FA6C6232}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6e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évaluent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compréhension,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justifient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choix de stratégies et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réagissent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aux textes en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reconnaissant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l’influence de leur bagage culturel sur leur sentiment d’appartenance.</a:t>
                      </a:r>
                      <a:r>
                        <a:rPr lang="fr" sz="1000" u="none" cap="none" strike="noStrike"/>
                        <a:t> </a:t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Évaluer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compréhension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justifier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choix de stratégies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réagir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textes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reconnaître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+ influence de bagage culturel sur leur sentiment d’appartenance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{BB2B842A-FC89-4533-9031-DB67FA6C6232}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6e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analysent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processus de production de textes pour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optimiser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production et la présentation de divers genres de textes qui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font preuve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 créativité, qui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mettent en valeur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langue française et qui peuvent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contribuer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 sentiment d’appartenance à la francophonie plurielle.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Analyser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processus de production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optimiser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0070C0"/>
                          </a:solidFill>
                        </a:rPr>
                        <a:t>production et présentation de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divers genres de textes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font preuve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créativité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mettre en valeur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la langue française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contribuer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+ sentiment d’appartenance à la francophonie plurielle </a:t>
                      </a:r>
                      <a:r>
                        <a:rPr lang="fr" sz="1400" u="none" cap="none" strike="noStrike"/>
                        <a:t> 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 - 6e année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8278"/>
              <a:buFont typeface="Arial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Expliquer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lien entre types et genres de textes selon les caractéristiques et la structure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Évaluer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l’efficacité de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 et effet sur compréhension +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adapter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manière d’exprimer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assurer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compréhension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maintenir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attention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favoriser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développement d’un sentiment d’appartenance à la francophonie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Compréhension de textes: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Évaluer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justifier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choix de stratégies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réagir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textes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influence de bagage culturel sur leur sentiment d’appartenance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Analyser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processus de production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optimiser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production et présentation de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genres de textes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preuve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créativité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mettre en valeur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la langue française + </a:t>
            </a:r>
            <a:r>
              <a:rPr lang="fr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 </a:t>
            </a:r>
            <a:r>
              <a:rPr lang="fr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sentiment d’appartenance à la francophonie plurielle </a:t>
            </a: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 = </a:t>
            </a:r>
            <a:r>
              <a:rPr lang="fr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93548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93548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93548"/>
              <a:buNone/>
            </a:pPr>
            <a:r>
              <a:rPr lang="fr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192328ff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659"/>
              <a:buFont typeface="Arial"/>
              <a:buNone/>
            </a:pPr>
            <a:r>
              <a:rPr b="1" lang="fr" sz="2088">
                <a:latin typeface="Calibri"/>
                <a:ea typeface="Calibri"/>
                <a:cs typeface="Calibri"/>
                <a:sym typeface="Calibri"/>
              </a:rPr>
              <a:t>Verbes - 6</a:t>
            </a:r>
            <a:r>
              <a:rPr b="1" baseline="30000" lang="fr" sz="2088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fr" sz="2088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088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3d192328ff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Expliquer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(comprendre, analyser, appliquer) +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lien entre types et genres de textes selon les caractéristiques et la structure</a:t>
            </a:r>
            <a:endParaRPr sz="13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Évaluer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3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l’efficacité de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 et effet sur compréhension +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adapter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manière d’exprimer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assurer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compréhension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maintenir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attention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favoriser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développement d’un sentiment d’appartenance à la francophonie</a:t>
            </a:r>
            <a:endParaRPr sz="13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Évaluer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(évaluer) 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justifier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choix de stratégies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réagir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(analyser)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textes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(comprendre, analyser)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influence de bagage culturel sur leur sentiment d’appartenance</a:t>
            </a:r>
            <a:endParaRPr sz="13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Analyser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(analyser) +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processus de production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optimiser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3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production et présentation de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genres de textes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preuve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créativité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mettre en valeur (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appliquer)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la langue française + </a:t>
            </a:r>
            <a:r>
              <a:rPr lang="fr" sz="13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 </a:t>
            </a:r>
            <a:r>
              <a:rPr lang="fr" sz="13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sentiment d’appartenance à la francophonie plurielle </a:t>
            </a:r>
            <a:r>
              <a:rPr lang="fr" sz="13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b0b1947b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b0b1947be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b0b1947be_0_0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b0b1947be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