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ld Standard TT"/>
      <p:regular r:id="rId16"/>
      <p:bold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iC92I8oMw2OaA+HYR8jfGSZoOa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F8EDC44-DD2E-4E83-96D5-4DEFAC825079}">
  <a:tblStyle styleId="{3F8EDC44-DD2E-4E83-96D5-4DEFAC82507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ldStandardTT-bold.fntdata"/><Relationship Id="rId16" Type="http://schemas.openxmlformats.org/officeDocument/2006/relationships/font" Target="fonts/OldStandardTT-regular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OldStandardTT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d9c6869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3d9c6869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3ad0c9b8d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3ad0c9b8d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4" name="Google Shape;1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11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11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2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b="0" i="0" sz="18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seduc.cssdd.gouv.qc.ca/wp-content/uploads/2017/11/Blomm-r%c3%a9vis%c3%a9.png" TargetMode="External"/><Relationship Id="rId4" Type="http://schemas.openxmlformats.org/officeDocument/2006/relationships/hyperlink" Target="https://afeseo.ca/wp-content/uploads/2021/02/Taxonomie-cognitif-et-socio-affectif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10" Type="http://schemas.openxmlformats.org/officeDocument/2006/relationships/image" Target="../media/image6.png"/><Relationship Id="rId9" Type="http://schemas.openxmlformats.org/officeDocument/2006/relationships/hyperlink" Target="https://twitter.com/CPFPP" TargetMode="External"/><Relationship Id="rId5" Type="http://schemas.openxmlformats.org/officeDocument/2006/relationships/hyperlink" Target="https://moodle.frab.ca/course/view.php?id=8757" TargetMode="External"/><Relationship Id="rId6" Type="http://schemas.openxmlformats.org/officeDocument/2006/relationships/hyperlink" Target="mailto:consortium@cpfpp.ab.ca" TargetMode="External"/><Relationship Id="rId7" Type="http://schemas.openxmlformats.org/officeDocument/2006/relationships/hyperlink" Target="https://cpfpp.ab.ca/" TargetMode="External"/><Relationship Id="rId8" Type="http://schemas.openxmlformats.org/officeDocument/2006/relationships/hyperlink" Target="https://arpdc.ab.ca/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1111"/>
              <a:buNone/>
            </a:pPr>
            <a:r>
              <a:rPr lang="fr-CA"/>
              <a:t>L’évaluation avec le nouveau curriculum FLPL </a:t>
            </a:r>
            <a:endParaRPr/>
          </a:p>
        </p:txBody>
      </p:sp>
      <p:sp>
        <p:nvSpPr>
          <p:cNvPr id="48" name="Google Shape;48;p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fr-CA"/>
              <a:t>5</a:t>
            </a:r>
            <a:r>
              <a:rPr baseline="30000" lang="fr-CA"/>
              <a:t>e</a:t>
            </a:r>
            <a:r>
              <a:rPr lang="fr-CA"/>
              <a:t> année</a:t>
            </a:r>
            <a:endParaRPr/>
          </a:p>
        </p:txBody>
      </p:sp>
      <p:sp>
        <p:nvSpPr>
          <p:cNvPr id="49" name="Google Shape;49;p1"/>
          <p:cNvSpPr txBox="1"/>
          <p:nvPr/>
        </p:nvSpPr>
        <p:spPr>
          <a:xfrm>
            <a:off x="6508376" y="2097741"/>
            <a:ext cx="4213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63768" y="1952775"/>
            <a:ext cx="3898900" cy="22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5275" y="444674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83000" y="3561950"/>
            <a:ext cx="22479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3455"/>
              <a:buNone/>
            </a:pPr>
            <a:r>
              <a:rPr b="0" i="0" lang="fr-CA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baseline="30000" i="0" lang="fr-CA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-CA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et 6</a:t>
            </a:r>
            <a:r>
              <a:rPr b="0" baseline="30000" i="0" lang="fr-CA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-CA" sz="27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années :  6 Idées organisatrices</a:t>
            </a:r>
            <a:br>
              <a:rPr b="0" lang="fr-CA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L’organisation des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communication orale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vocabulaire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compréhension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production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grammaire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br>
              <a:rPr b="0" lang="fr-CA">
                <a:latin typeface="Calibri"/>
                <a:ea typeface="Calibri"/>
                <a:cs typeface="Calibri"/>
                <a:sym typeface="Calibri"/>
              </a:rPr>
            </a:br>
            <a:r>
              <a:rPr b="0" lang="fr-CA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conscience phonologique disparait </a:t>
            </a:r>
            <a:r>
              <a:rPr lang="fr-CA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après la</a:t>
            </a: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CA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baseline="3000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année, la phonographie disparaît après la </a:t>
            </a:r>
            <a:r>
              <a:rPr lang="fr-CA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 année, la fluidité disparaît après la 4</a:t>
            </a:r>
            <a:r>
              <a:rPr b="0" baseline="3000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fr-CA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année)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-CA" sz="1580" u="sng">
                <a:latin typeface="Calibri"/>
                <a:ea typeface="Calibri"/>
                <a:cs typeface="Calibri"/>
                <a:sym typeface="Calibri"/>
              </a:rPr>
              <a:t>Idée organisatrice : Organisation de textes – </a:t>
            </a:r>
            <a:r>
              <a:rPr lang="fr-CA" sz="1580" u="sng">
                <a:latin typeface="Calibri"/>
                <a:ea typeface="Calibri"/>
                <a:cs typeface="Calibri"/>
                <a:sym typeface="Calibri"/>
              </a:rPr>
              <a:t>textes qui peuvent être lus, vus, entendus ou produits</a:t>
            </a:r>
            <a:endParaRPr sz="158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-CA" sz="1500"/>
              <a:t>***</a:t>
            </a:r>
            <a:r>
              <a:rPr lang="fr-CA" sz="1500">
                <a:solidFill>
                  <a:srgbClr val="FF0000"/>
                </a:solidFill>
              </a:rPr>
              <a:t>verbes</a:t>
            </a:r>
            <a:r>
              <a:rPr lang="fr-CA" sz="1500"/>
              <a:t>		***</a:t>
            </a:r>
            <a:r>
              <a:rPr lang="fr-CA" sz="1500">
                <a:solidFill>
                  <a:srgbClr val="4A86E8"/>
                </a:solidFill>
              </a:rPr>
              <a:t>concepts</a:t>
            </a:r>
            <a:endParaRPr sz="1500">
              <a:solidFill>
                <a:srgbClr val="4A86E8"/>
              </a:solidFill>
            </a:endParaRPr>
          </a:p>
        </p:txBody>
      </p:sp>
      <p:graphicFrame>
        <p:nvGraphicFramePr>
          <p:cNvPr id="64" name="Google Shape;64;p3"/>
          <p:cNvGraphicFramePr/>
          <p:nvPr/>
        </p:nvGraphicFramePr>
        <p:xfrm>
          <a:off x="851650" y="11631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{3F8EDC44-DD2E-4E83-96D5-4DEFAC825079}</a:tableStyleId>
              </a:tblPr>
              <a:tblGrid>
                <a:gridCol w="1447800"/>
                <a:gridCol w="1447800"/>
                <a:gridCol w="2895600"/>
                <a:gridCol w="1447800"/>
              </a:tblGrid>
              <a:tr h="47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Niveau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Résultat d’apprentissage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Genres ciblés (chaque genre a deux sous-rangées: caractéristiques et structure)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Habilétes et procédures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7E6E6"/>
                    </a:solidFill>
                  </a:tcPr>
                </a:tc>
              </a:tr>
              <a:tr h="2532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5e année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-CA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-CA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associent</a:t>
                      </a:r>
                      <a:r>
                        <a:rPr b="0" i="0" lang="fr-CA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les caractéristiques et la structure de divers types de textes aux genres de textes à l’étude.</a:t>
                      </a:r>
                      <a:r>
                        <a:rPr lang="fr-CA" sz="1200" u="none" cap="none" strike="noStrike"/>
                        <a:t>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-CA" sz="105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courants</a:t>
                      </a:r>
                      <a:endParaRPr b="1" sz="1050" u="sng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Descriptif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Explicatif</a:t>
                      </a:r>
                      <a:endParaRPr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Argumentatif</a:t>
                      </a:r>
                      <a:endParaRPr b="1" sz="1050" u="sng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-CA" sz="105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Textes littéraires</a:t>
                      </a:r>
                      <a:endParaRPr b="1" sz="1050" u="sng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Narratif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Dialogal 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-CA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Poétique</a:t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fr-CA" sz="900" u="sng" cap="none" strike="noStrike">
                          <a:solidFill>
                            <a:schemeClr val="hlink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3"/>
                        </a:rPr>
                        <a:t>Lien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21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>
                          <a:solidFill>
                            <a:srgbClr val="FF0000"/>
                          </a:solidFill>
                        </a:rPr>
                        <a:t>Associer </a:t>
                      </a:r>
                      <a:r>
                        <a:rPr lang="fr-CA" sz="1400" u="none" cap="none" strike="noStrike"/>
                        <a:t>+</a:t>
                      </a:r>
                      <a:r>
                        <a:rPr lang="fr-CA" sz="1400" u="none" cap="none" strike="noStrike">
                          <a:solidFill>
                            <a:srgbClr val="4A86E8"/>
                          </a:solidFill>
                        </a:rPr>
                        <a:t> caractéristiques et structures de divers textes aux genres à l’étude </a:t>
                      </a:r>
                      <a:r>
                        <a:rPr lang="fr-CA" sz="1400" u="none" cap="none" strike="noStrike"/>
                        <a:t>= </a:t>
                      </a:r>
                      <a:r>
                        <a:rPr lang="fr-CA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582700" y="433050"/>
            <a:ext cx="82977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7581"/>
              <a:buNone/>
            </a:pPr>
            <a:r>
              <a:rPr b="1" lang="fr-CA" sz="1777" u="sng">
                <a:latin typeface="Calibri"/>
                <a:ea typeface="Calibri"/>
                <a:cs typeface="Calibri"/>
                <a:sym typeface="Calibri"/>
              </a:rPr>
              <a:t>Idée organisatrice: La communication orale</a:t>
            </a:r>
            <a:endParaRPr b="1" sz="1777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-CA" sz="1500"/>
              <a:t>***</a:t>
            </a:r>
            <a:r>
              <a:rPr lang="fr-CA" sz="1500">
                <a:solidFill>
                  <a:srgbClr val="FF0000"/>
                </a:solidFill>
              </a:rPr>
              <a:t>verbes</a:t>
            </a:r>
            <a:r>
              <a:rPr lang="fr-CA" sz="1500"/>
              <a:t>		***</a:t>
            </a:r>
            <a:r>
              <a:rPr lang="fr-CA" sz="1500">
                <a:solidFill>
                  <a:srgbClr val="4A86E8"/>
                </a:solidFill>
              </a:rPr>
              <a:t>concepts</a:t>
            </a:r>
            <a:endParaRPr/>
          </a:p>
        </p:txBody>
      </p:sp>
      <p:graphicFrame>
        <p:nvGraphicFramePr>
          <p:cNvPr id="70" name="Google Shape;70;p4"/>
          <p:cNvGraphicFramePr/>
          <p:nvPr/>
        </p:nvGraphicFramePr>
        <p:xfrm>
          <a:off x="5827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{3F8EDC44-DD2E-4E83-96D5-4DEFAC825079}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589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Niveau 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</a:tr>
              <a:tr h="2505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5e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adaptent 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leurs comportements d’écoute active à la situation de communication afin d’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optimiser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leur compréhension.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i="0" sz="1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ajustent 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 manière dont ils 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s’expriment 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dans diverses situations de communication afin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d’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assurer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la compréhension du public cible et de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contribuer 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à la vitalité de la langue française.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-CA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-CA" sz="1400" u="none" cap="none" strike="noStrike">
                          <a:solidFill>
                            <a:schemeClr val="dk1"/>
                          </a:solidFill>
                        </a:rPr>
                        <a:t> - connaissances obligatoires, verbes qui explicite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94347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fr-CA" sz="1200" u="none" cap="none" strike="noStrike">
                          <a:solidFill>
                            <a:srgbClr val="FF0000"/>
                          </a:solidFill>
                        </a:rPr>
                        <a:t>Adapter</a:t>
                      </a:r>
                      <a:r>
                        <a:rPr lang="fr-CA" sz="1200" u="none" cap="none" strike="noStrike"/>
                        <a:t> + </a:t>
                      </a:r>
                      <a:r>
                        <a:rPr lang="fr-CA" sz="1200" u="none" cap="none" strike="noStrike">
                          <a:solidFill>
                            <a:srgbClr val="4A86E8"/>
                          </a:solidFill>
                        </a:rPr>
                        <a:t>comportements écoute active </a:t>
                      </a:r>
                      <a:r>
                        <a:rPr lang="fr-CA" sz="1200" u="none" cap="none" strike="noStrike"/>
                        <a:t>+ </a:t>
                      </a:r>
                      <a:r>
                        <a:rPr lang="fr-CA" sz="1200" u="none" cap="none" strike="noStrike">
                          <a:solidFill>
                            <a:srgbClr val="FF0000"/>
                          </a:solidFill>
                        </a:rPr>
                        <a:t>optimiser</a:t>
                      </a:r>
                      <a:r>
                        <a:rPr lang="fr-CA" sz="1200" u="none" cap="none" strike="noStrike"/>
                        <a:t>+ </a:t>
                      </a:r>
                      <a:r>
                        <a:rPr lang="fr-CA" sz="1200" u="none" cap="none" strike="noStrike">
                          <a:solidFill>
                            <a:srgbClr val="4A86E8"/>
                          </a:solidFill>
                        </a:rPr>
                        <a:t>compréhension +</a:t>
                      </a:r>
                      <a:r>
                        <a:rPr lang="fr-CA" sz="1200" u="none" cap="none" strike="noStrike">
                          <a:solidFill>
                            <a:srgbClr val="FF0000"/>
                          </a:solidFill>
                        </a:rPr>
                        <a:t> ajuster</a:t>
                      </a:r>
                      <a:r>
                        <a:rPr lang="fr-CA" sz="1200" u="none" cap="none" strike="noStrike">
                          <a:solidFill>
                            <a:srgbClr val="4A86E8"/>
                          </a:solidFill>
                        </a:rPr>
                        <a:t> + manière qu’ils s’expriment + </a:t>
                      </a:r>
                      <a:r>
                        <a:rPr lang="fr-CA" sz="1200" u="none" cap="none" strike="noStrike">
                          <a:solidFill>
                            <a:srgbClr val="FF0000"/>
                          </a:solidFill>
                        </a:rPr>
                        <a:t>assurer </a:t>
                      </a:r>
                      <a:r>
                        <a:rPr lang="fr-CA" sz="1200" u="none" cap="none" strike="noStrike">
                          <a:solidFill>
                            <a:srgbClr val="4A86E8"/>
                          </a:solidFill>
                        </a:rPr>
                        <a:t>+ compréhension du public cible + </a:t>
                      </a:r>
                      <a:r>
                        <a:rPr lang="fr-CA" sz="1200" u="none" cap="none" strike="noStrike">
                          <a:solidFill>
                            <a:srgbClr val="FF0000"/>
                          </a:solidFill>
                        </a:rPr>
                        <a:t>contribuer</a:t>
                      </a:r>
                      <a:r>
                        <a:rPr lang="fr-CA" sz="1200" u="none" cap="none" strike="noStrike">
                          <a:solidFill>
                            <a:srgbClr val="4A86E8"/>
                          </a:solidFill>
                        </a:rPr>
                        <a:t> + vitalité de la langue </a:t>
                      </a:r>
                      <a:r>
                        <a:rPr lang="fr-CA" sz="1200" u="none" cap="none" strike="noStrike"/>
                        <a:t>= </a:t>
                      </a:r>
                      <a:r>
                        <a:rPr lang="fr-CA" sz="12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2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5185"/>
              <a:buNone/>
            </a:pPr>
            <a:r>
              <a:rPr b="1" lang="fr-CA" sz="1800" u="sng">
                <a:latin typeface="Calibri"/>
                <a:ea typeface="Calibri"/>
                <a:cs typeface="Calibri"/>
                <a:sym typeface="Calibri"/>
              </a:rPr>
              <a:t>Idée organisatrice: Compréhension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-CA" sz="1500"/>
              <a:t>***</a:t>
            </a:r>
            <a:r>
              <a:rPr lang="fr-CA" sz="1500">
                <a:solidFill>
                  <a:srgbClr val="FF0000"/>
                </a:solidFill>
              </a:rPr>
              <a:t>verbes</a:t>
            </a:r>
            <a:r>
              <a:rPr lang="fr-CA" sz="1500"/>
              <a:t>		***</a:t>
            </a:r>
            <a:r>
              <a:rPr lang="fr-CA" sz="1500">
                <a:solidFill>
                  <a:srgbClr val="4A86E8"/>
                </a:solidFill>
              </a:rPr>
              <a:t>concepts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6" name="Google Shape;76;p5"/>
          <p:cNvGraphicFramePr/>
          <p:nvPr/>
        </p:nvGraphicFramePr>
        <p:xfrm>
          <a:off x="952500" y="129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{3F8EDC44-DD2E-4E83-96D5-4DEFAC825079}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83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162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5e année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font preuve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 compréhension à la suite de l’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analyse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et à l’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application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 stratégies selon le type de texte et </a:t>
                      </a:r>
                      <a:r>
                        <a:rPr b="1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démontrent</a:t>
                      </a:r>
                      <a:r>
                        <a:rPr b="0" i="0" lang="fr-CA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ce qui contribue à leur réaction et à leur sentiment d’appartenance.</a:t>
                      </a:r>
                      <a:r>
                        <a:rPr lang="fr-CA" sz="1000" u="none" cap="none" strike="noStrike"/>
                        <a:t> </a:t>
                      </a:r>
                      <a:endParaRPr sz="1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</a:tr>
              <a:tr h="5404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>
                          <a:solidFill>
                            <a:srgbClr val="FF0000"/>
                          </a:solidFill>
                        </a:rPr>
                        <a:t>Faire preuve </a:t>
                      </a:r>
                      <a:r>
                        <a:rPr lang="fr-CA" sz="1400" u="none" cap="none" strike="noStrike"/>
                        <a:t>+ </a:t>
                      </a:r>
                      <a:r>
                        <a:rPr lang="fr-CA" sz="1400" u="none" cap="none" strike="noStrike">
                          <a:solidFill>
                            <a:srgbClr val="4A86E8"/>
                          </a:solidFill>
                        </a:rPr>
                        <a:t>compréhension + </a:t>
                      </a:r>
                      <a:r>
                        <a:rPr lang="fr-CA" sz="1400" u="none" cap="none" strike="noStrike">
                          <a:solidFill>
                            <a:srgbClr val="FF0000"/>
                          </a:solidFill>
                        </a:rPr>
                        <a:t>analyser et appliquer</a:t>
                      </a:r>
                      <a:r>
                        <a:rPr lang="fr-CA" sz="1400" u="none" cap="none" strike="noStrike"/>
                        <a:t> + </a:t>
                      </a:r>
                      <a:r>
                        <a:rPr lang="fr-CA" sz="1400" u="none" cap="none" strike="noStrike">
                          <a:solidFill>
                            <a:srgbClr val="4A86E8"/>
                          </a:solidFill>
                        </a:rPr>
                        <a:t>stratégies + </a:t>
                      </a:r>
                      <a:r>
                        <a:rPr lang="fr-CA" sz="1400" u="none" cap="none" strike="noStrike">
                          <a:solidFill>
                            <a:srgbClr val="FF0000"/>
                          </a:solidFill>
                        </a:rPr>
                        <a:t>démontrer </a:t>
                      </a:r>
                      <a:r>
                        <a:rPr lang="fr-CA" sz="1400" u="none" cap="none" strike="noStrike">
                          <a:solidFill>
                            <a:srgbClr val="4A86E8"/>
                          </a:solidFill>
                        </a:rPr>
                        <a:t>+ contributions sur leurs réactions et sentiment d’appartenance </a:t>
                      </a:r>
                      <a:r>
                        <a:rPr lang="fr-CA" sz="1400" u="none" cap="none" strike="noStrike"/>
                        <a:t>= </a:t>
                      </a:r>
                      <a:r>
                        <a:rPr lang="fr-CA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-CA" sz="1800" u="sng">
                <a:latin typeface="Calibri"/>
                <a:ea typeface="Calibri"/>
                <a:cs typeface="Calibri"/>
                <a:sym typeface="Calibri"/>
              </a:rPr>
              <a:t>Idée organisatrice: Production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500"/>
              <a:t>***</a:t>
            </a:r>
            <a:r>
              <a:rPr lang="fr-CA" sz="1500">
                <a:solidFill>
                  <a:srgbClr val="FF0000"/>
                </a:solidFill>
              </a:rPr>
              <a:t>verbes</a:t>
            </a:r>
            <a:r>
              <a:rPr lang="fr-CA" sz="1500"/>
              <a:t>		***</a:t>
            </a:r>
            <a:r>
              <a:rPr lang="fr-CA" sz="1500">
                <a:solidFill>
                  <a:srgbClr val="4A86E8"/>
                </a:solidFill>
              </a:rPr>
              <a:t>concepts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graphicFrame>
        <p:nvGraphicFramePr>
          <p:cNvPr id="82" name="Google Shape;82;p6"/>
          <p:cNvGraphicFramePr/>
          <p:nvPr/>
        </p:nvGraphicFramePr>
        <p:xfrm>
          <a:off x="311700" y="123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{3F8EDC44-DD2E-4E83-96D5-4DEFAC825079}</a:tableStyleId>
              </a:tblPr>
              <a:tblGrid>
                <a:gridCol w="1107075"/>
                <a:gridCol w="2832825"/>
                <a:gridCol w="1969950"/>
                <a:gridCol w="1969950"/>
              </a:tblGrid>
              <a:tr h="48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957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/>
                        <a:t>5e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0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produisent</a:t>
                      </a:r>
                      <a:r>
                        <a:rPr b="0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et </a:t>
                      </a:r>
                      <a:r>
                        <a:rPr b="1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présentent</a:t>
                      </a:r>
                      <a:r>
                        <a:rPr b="0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divers genres de textes qui </a:t>
                      </a:r>
                      <a:r>
                        <a:rPr b="1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font preuve</a:t>
                      </a:r>
                      <a:r>
                        <a:rPr b="0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 créativité et qui </a:t>
                      </a:r>
                      <a:r>
                        <a:rPr b="1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offrent</a:t>
                      </a:r>
                      <a:r>
                        <a:rPr b="0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une image positive de la langue française en </a:t>
                      </a:r>
                      <a:r>
                        <a:rPr b="1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appliquant</a:t>
                      </a:r>
                      <a:r>
                        <a:rPr b="0" i="0" lang="fr-CA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les étapes du processus de production de textes selon le genre.</a:t>
                      </a:r>
                      <a:r>
                        <a:rPr lang="fr-CA" sz="1200" u="none" cap="none" strike="noStrike"/>
                        <a:t> 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-CA" sz="1400" u="none" cap="none" strike="noStrike"/>
                        <a:t> - connaissances obligatoires, verbes qui explicite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</a:tr>
              <a:tr h="9578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-CA" sz="1400" u="none" cap="none" strike="noStrike">
                          <a:solidFill>
                            <a:srgbClr val="FF0000"/>
                          </a:solidFill>
                        </a:rPr>
                        <a:t>Produire et présenter</a:t>
                      </a:r>
                      <a:r>
                        <a:rPr lang="fr-CA" sz="1400" u="none" cap="none" strike="noStrike"/>
                        <a:t> + </a:t>
                      </a:r>
                      <a:r>
                        <a:rPr lang="fr-CA" sz="1400" u="none" cap="none" strike="noStrike">
                          <a:solidFill>
                            <a:srgbClr val="4A86E8"/>
                          </a:solidFill>
                        </a:rPr>
                        <a:t>divers genres + </a:t>
                      </a:r>
                      <a:r>
                        <a:rPr lang="fr-CA" sz="1400" u="none" cap="none" strike="noStrike">
                          <a:solidFill>
                            <a:srgbClr val="FF0000"/>
                          </a:solidFill>
                        </a:rPr>
                        <a:t>faire preuve </a:t>
                      </a:r>
                      <a:r>
                        <a:rPr lang="fr-CA" sz="1400" u="none" cap="none" strike="noStrike">
                          <a:solidFill>
                            <a:srgbClr val="4A86E8"/>
                          </a:solidFill>
                        </a:rPr>
                        <a:t>+ créativité + </a:t>
                      </a:r>
                      <a:r>
                        <a:rPr lang="fr-CA" sz="1400" u="none" cap="none" strike="noStrike">
                          <a:solidFill>
                            <a:srgbClr val="FF0000"/>
                          </a:solidFill>
                        </a:rPr>
                        <a:t>offrir</a:t>
                      </a:r>
                      <a:r>
                        <a:rPr lang="fr-CA" sz="1400" u="none" cap="none" strike="noStrike">
                          <a:solidFill>
                            <a:srgbClr val="4A86E8"/>
                          </a:solidFill>
                        </a:rPr>
                        <a:t>+  image positive de la langue française + </a:t>
                      </a:r>
                      <a:r>
                        <a:rPr lang="fr-CA" sz="1400" u="none" cap="none" strike="noStrike">
                          <a:solidFill>
                            <a:srgbClr val="FF0000"/>
                          </a:solidFill>
                        </a:rPr>
                        <a:t>appliquer </a:t>
                      </a:r>
                      <a:r>
                        <a:rPr lang="fr-CA" sz="1400" u="none" cap="none" strike="noStrike"/>
                        <a:t>+</a:t>
                      </a:r>
                      <a:r>
                        <a:rPr lang="fr-CA" sz="1400" u="none" cap="none" strike="noStrike">
                          <a:solidFill>
                            <a:srgbClr val="4A86E8"/>
                          </a:solidFill>
                        </a:rPr>
                        <a:t> étapes du processus de production</a:t>
                      </a:r>
                      <a:r>
                        <a:rPr lang="fr-CA" sz="1400" u="none" cap="none" strike="noStrike"/>
                        <a:t> </a:t>
                      </a:r>
                      <a:r>
                        <a:rPr lang="fr-CA" sz="1400" u="none" cap="none" strike="noStrike">
                          <a:solidFill>
                            <a:srgbClr val="0070C0"/>
                          </a:solidFill>
                        </a:rPr>
                        <a:t>selon le genre  </a:t>
                      </a:r>
                      <a:r>
                        <a:rPr lang="fr-CA" sz="1400" u="none" cap="none" strike="noStrike"/>
                        <a:t>= </a:t>
                      </a:r>
                      <a:r>
                        <a:rPr lang="fr-CA" sz="1400" u="none" cap="none" strike="noStrike">
                          <a:solidFill>
                            <a:srgbClr val="9900FF"/>
                          </a:solidFill>
                        </a:rPr>
                        <a:t>stratégies d'enseignement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-CA">
                <a:latin typeface="Calibri"/>
                <a:ea typeface="Calibri"/>
                <a:cs typeface="Calibri"/>
                <a:sym typeface="Calibri"/>
              </a:rPr>
              <a:t>Comprendre les verbes au niveau cognitif - 5e année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843"/>
              <a:buFont typeface="Arial"/>
              <a:buNone/>
            </a:pPr>
            <a:r>
              <a:rPr lang="fr-CA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-CA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schéma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843"/>
              <a:buFont typeface="Arial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2436"/>
              <a:buNone/>
            </a:pPr>
            <a:r>
              <a:rPr lang="fr-CA" sz="1400">
                <a:latin typeface="Arial"/>
                <a:ea typeface="Arial"/>
                <a:cs typeface="Arial"/>
                <a:sym typeface="Arial"/>
              </a:rPr>
              <a:t>Organisation de textes: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Associer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caractéristiques et structures de divers textes aux genres à l’étude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-CA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rPr lang="fr-CA" sz="1400">
                <a:latin typeface="Arial"/>
                <a:ea typeface="Arial"/>
                <a:cs typeface="Arial"/>
                <a:sym typeface="Arial"/>
              </a:rPr>
              <a:t>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92436"/>
              <a:buNone/>
            </a:pPr>
            <a:r>
              <a:rPr lang="fr-CA" sz="1400">
                <a:latin typeface="Arial"/>
                <a:ea typeface="Arial"/>
                <a:cs typeface="Arial"/>
                <a:sym typeface="Arial"/>
              </a:rPr>
              <a:t>Communication orale: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Adapter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écoute active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optimiser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+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ajuster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manière qu’ils s’expriment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assurer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compréhension du public cible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contribuer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vitalité de la langue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-CA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1260"/>
              <a:buNone/>
            </a:pPr>
            <a:r>
              <a:rPr lang="fr-CA" sz="1400">
                <a:latin typeface="Arial"/>
                <a:ea typeface="Arial"/>
                <a:cs typeface="Arial"/>
                <a:sym typeface="Arial"/>
              </a:rPr>
              <a:t>Compréhension de textes: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Faire preuve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analyser et appliquer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stratégies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contributions sur leurs réactions et sentiment d’appartenance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-CA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2436"/>
              <a:buFont typeface="Arial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51260"/>
              <a:buNone/>
            </a:pPr>
            <a:r>
              <a:rPr lang="fr-CA" sz="1400">
                <a:latin typeface="Arial"/>
                <a:ea typeface="Arial"/>
                <a:cs typeface="Arial"/>
                <a:sym typeface="Arial"/>
              </a:rPr>
              <a:t>Production de textes: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et présenter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 genres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faire preuve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créativité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offrir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 image positive de la langue française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appliquer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étapes du processus de production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CA" sz="1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selon le genre 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-CA" sz="14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d'enseignement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6470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76470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76470"/>
              <a:buNone/>
            </a:pPr>
            <a:r>
              <a:rPr lang="fr-CA" sz="12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-CA" sz="12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détaillé</a:t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3d9c686940_0_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2659"/>
              <a:buFont typeface="Arial"/>
              <a:buNone/>
            </a:pPr>
            <a:r>
              <a:rPr b="1" lang="fr-CA" sz="2088">
                <a:latin typeface="Calibri"/>
                <a:ea typeface="Calibri"/>
                <a:cs typeface="Calibri"/>
                <a:sym typeface="Calibri"/>
              </a:rPr>
              <a:t>Verbes – 5</a:t>
            </a:r>
            <a:r>
              <a:rPr b="1" baseline="30000" lang="fr-CA" sz="2088"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fr-CA" sz="2088">
                <a:latin typeface="Calibri"/>
                <a:ea typeface="Calibri"/>
                <a:cs typeface="Calibri"/>
                <a:sym typeface="Calibri"/>
              </a:rPr>
              <a:t> année</a:t>
            </a:r>
            <a:endParaRPr b="1" sz="2088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23d9c686940_0_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Organisation de textes: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Associer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(mémoriser, comprendre et analyser) 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caractéristiques et structures de divers textes aux genres à l’étude</a:t>
            </a:r>
            <a:endParaRPr sz="14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Communication orale: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Adapter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(créer) 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écoute active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optimiser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+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ajuster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manière qu’ils s’expriment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assurer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compréhension du public cible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contribuer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vitalité de la langue</a:t>
            </a:r>
            <a:endParaRPr sz="14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Compréhension de textes: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Faire preuve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(appliquer) 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compréhension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analyser et appliquer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stratégies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(comprendre et appliquer)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contributions sur leurs réactions et sentiment d’appartenance</a:t>
            </a:r>
            <a:endParaRPr sz="14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Production de textes: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(créer)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et présenter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(évaluer) +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 genres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faire preuve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(appliquer)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créativité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offrir 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image positive de la langue française + </a:t>
            </a:r>
            <a:r>
              <a:rPr lang="fr-CA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appliquer 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-CA" sz="14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étapes du processus de production</a:t>
            </a:r>
            <a:r>
              <a:rPr lang="fr-CA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CA" sz="1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selon le genre </a:t>
            </a:r>
            <a:endParaRPr sz="1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23ad0c9b8d6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775" y="43641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23ad0c9b8d6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7500" y="3479400"/>
            <a:ext cx="2247900" cy="22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3ad0c9b8d6_0_0"/>
          <p:cNvSpPr txBox="1"/>
          <p:nvPr/>
        </p:nvSpPr>
        <p:spPr>
          <a:xfrm>
            <a:off x="330250" y="534075"/>
            <a:ext cx="8503800" cy="3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-CA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Merci!</a:t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CA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Consultez toutes les ressources pour </a:t>
            </a:r>
            <a:r>
              <a:rPr b="0" i="0" lang="fr-CA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5"/>
              </a:rPr>
              <a:t>la mise en oeuvre du Nouveau Curriculum ICI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-CA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Contactez-nous! 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CA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Courriel: </a:t>
            </a:r>
            <a:r>
              <a:rPr b="0" i="0" lang="fr-CA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6"/>
              </a:rPr>
              <a:t>consortium@cpfpp.ab.ca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CA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Site web: </a:t>
            </a:r>
            <a:r>
              <a:rPr b="0" i="0" lang="fr-CA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7"/>
              </a:rPr>
              <a:t>cpfpp.ab.ca </a:t>
            </a:r>
            <a:r>
              <a:rPr b="0" i="0" lang="fr-CA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- </a:t>
            </a:r>
            <a:r>
              <a:rPr b="0" i="0" lang="fr-CA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8"/>
              </a:rPr>
              <a:t>arpdc.ab.ca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CA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Twitter: </a:t>
            </a:r>
            <a:r>
              <a:rPr b="0" i="0" lang="fr-CA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9"/>
              </a:rPr>
              <a:t>@CPFPP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02" name="Google Shape;102;g23ad0c9b8d6_0_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259925" y="1217900"/>
            <a:ext cx="1574125" cy="157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