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y="5143500" cx="9144000"/>
  <p:notesSz cx="6858000" cy="9144000"/>
  <p:embeddedFontLst>
    <p:embeddedFont>
      <p:font typeface="Old Standard TT"/>
      <p:regular r:id="rId16"/>
      <p:bold r:id="rId17"/>
      <p: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9" roundtripDataSignature="AMtx7mgzjbIOXfBwXmknUBGfBlxtYKn38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1CC314B-DC2C-4645-A591-C4A0542306A2}">
  <a:tblStyle styleId="{F1CC314B-DC2C-4645-A591-C4A0542306A2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OldStandardTT-bold.fntdata"/><Relationship Id="rId16" Type="http://schemas.openxmlformats.org/officeDocument/2006/relationships/font" Target="fonts/OldStandardTT-regular.fntdata"/><Relationship Id="rId5" Type="http://schemas.openxmlformats.org/officeDocument/2006/relationships/slideMaster" Target="slideMasters/slideMaster1.xml"/><Relationship Id="rId19" Type="http://customschemas.google.com/relationships/presentationmetadata" Target="metadata"/><Relationship Id="rId6" Type="http://schemas.openxmlformats.org/officeDocument/2006/relationships/notesMaster" Target="notesMasters/notesMaster1.xml"/><Relationship Id="rId18" Type="http://schemas.openxmlformats.org/officeDocument/2006/relationships/font" Target="fonts/OldStandardTT-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5" name="Google Shape;45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5" name="Google Shape;55;p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" name="Google Shape;6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" name="Google Shape;6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3" name="Google Shape;7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9" name="Google Shape;7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5" name="Google Shape;8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3da4eadcc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23da4eadcc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3b0a2e6184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" name="Google Shape;97;g23b0a2e6184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" name="Google Shape;11;p9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9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4" name="Google Shape;1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5" name="Google Shape;1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10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Google Shape;22;p11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3" name="Google Shape;23;p11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24" name="Google Shape;24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" type="body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12"/>
          <p:cNvSpPr txBox="1"/>
          <p:nvPr>
            <p:ph idx="2" type="body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3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4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5" name="Google Shape;35;p14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5"/>
          <p:cNvSpPr txBox="1"/>
          <p:nvPr>
            <p:ph hasCustomPrompt="1" type="title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39" name="Google Shape;39;p15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perback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b="0" i="0" sz="18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drive.google.com/drive/folders/1_k_c10mUr7oQt6l-QZPj4SOxPEM5HS2n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drive.google.com/drive/folders/1_k_c10mUr7oQt6l-QZPj4SOxPEM5HS2n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drive.google.com/drive/folders/1_k_c10mUr7oQt6l-QZPj4SOxPEM5HS2n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drive.google.com/drive/folders/1_k_c10mUr7oQt6l-QZPj4SOxPEM5HS2n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seduc.cssdd.gouv.qc.ca/wp-content/uploads/2017/11/Blomm-r%c3%a9vis%c3%a9.png" TargetMode="External"/><Relationship Id="rId4" Type="http://schemas.openxmlformats.org/officeDocument/2006/relationships/hyperlink" Target="https://afeseo.ca/wp-content/uploads/2021/02/Taxonomie-cognitif-et-socio-affectif.pdf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0" Type="http://schemas.openxmlformats.org/officeDocument/2006/relationships/image" Target="../media/image6.png"/><Relationship Id="rId9" Type="http://schemas.openxmlformats.org/officeDocument/2006/relationships/hyperlink" Target="https://twitter.com/CPFPP" TargetMode="External"/><Relationship Id="rId5" Type="http://schemas.openxmlformats.org/officeDocument/2006/relationships/hyperlink" Target="https://moodle.frab.ca/course/view.php?id=8757" TargetMode="External"/><Relationship Id="rId6" Type="http://schemas.openxmlformats.org/officeDocument/2006/relationships/hyperlink" Target="mailto:consortium@cpfpp.ab.ca" TargetMode="External"/><Relationship Id="rId7" Type="http://schemas.openxmlformats.org/officeDocument/2006/relationships/hyperlink" Target="https://cpfpp.ab.ca/" TargetMode="External"/><Relationship Id="rId8" Type="http://schemas.openxmlformats.org/officeDocument/2006/relationships/hyperlink" Target="https://arpdc.ab.ca/f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11111"/>
              <a:buNone/>
            </a:pPr>
            <a:r>
              <a:rPr lang="fr"/>
              <a:t>L’évaluation avec le nouveau curriculum FLPL </a:t>
            </a:r>
            <a:endParaRPr/>
          </a:p>
        </p:txBody>
      </p:sp>
      <p:sp>
        <p:nvSpPr>
          <p:cNvPr id="48" name="Google Shape;48;p1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fr"/>
              <a:t>3</a:t>
            </a:r>
            <a:r>
              <a:rPr baseline="30000" lang="fr"/>
              <a:t>e</a:t>
            </a:r>
            <a:r>
              <a:rPr lang="fr"/>
              <a:t> année</a:t>
            </a:r>
            <a:endParaRPr/>
          </a:p>
        </p:txBody>
      </p:sp>
      <p:sp>
        <p:nvSpPr>
          <p:cNvPr id="49" name="Google Shape;49;p1"/>
          <p:cNvSpPr txBox="1"/>
          <p:nvPr/>
        </p:nvSpPr>
        <p:spPr>
          <a:xfrm>
            <a:off x="6508376" y="2097741"/>
            <a:ext cx="42134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0" name="Google Shape;5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21543" y="1866600"/>
            <a:ext cx="3898900" cy="2247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1" name="Google Shape;51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6563" y="4496296"/>
            <a:ext cx="1574123" cy="478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Google Shape;52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224288" y="3611500"/>
            <a:ext cx="2247900" cy="2247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4165"/>
              <a:buNone/>
            </a:pPr>
            <a:r>
              <a:rPr lang="fr" sz="3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r>
              <a:rPr b="0" i="0" lang="fr" sz="32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Idées organisatrices</a:t>
            </a:r>
            <a:br>
              <a:rPr b="0" lang="fr">
                <a:latin typeface="Calibri"/>
                <a:ea typeface="Calibri"/>
                <a:cs typeface="Calibri"/>
                <a:sym typeface="Calibri"/>
              </a:rPr>
            </a:b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2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L’organisation des textes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communication orale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 vocabulaire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phonographie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fluidité en lecture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compréhension de textes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production de textes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grammaire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br>
              <a:rPr b="0" lang="fr"/>
            </a:br>
            <a:r>
              <a:rPr b="0" lang="fr"/>
              <a:t>(</a:t>
            </a: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conscience phonologique disparait en 3</a:t>
            </a:r>
            <a:r>
              <a:rPr b="0" baseline="3000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année)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fr" sz="1580" u="sng">
                <a:latin typeface="Calibri"/>
                <a:ea typeface="Calibri"/>
                <a:cs typeface="Calibri"/>
                <a:sym typeface="Calibri"/>
              </a:rPr>
              <a:t>Idée organisatrice : Organisation de textes – </a:t>
            </a:r>
            <a:r>
              <a:rPr lang="fr" sz="1580" u="sng">
                <a:latin typeface="Calibri"/>
                <a:ea typeface="Calibri"/>
                <a:cs typeface="Calibri"/>
                <a:sym typeface="Calibri"/>
              </a:rPr>
              <a:t>textes qui peuvent être lus, vus, entendus ou produits</a:t>
            </a:r>
            <a:endParaRPr sz="158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fr" sz="1500"/>
              <a:t>***</a:t>
            </a:r>
            <a:r>
              <a:rPr lang="fr" sz="1500">
                <a:solidFill>
                  <a:srgbClr val="FF0000"/>
                </a:solidFill>
              </a:rPr>
              <a:t>verbes</a:t>
            </a:r>
            <a:r>
              <a:rPr lang="fr" sz="1500"/>
              <a:t>		***</a:t>
            </a:r>
            <a:r>
              <a:rPr lang="fr" sz="1500">
                <a:solidFill>
                  <a:srgbClr val="4A86E8"/>
                </a:solidFill>
              </a:rPr>
              <a:t>concepts</a:t>
            </a:r>
            <a:endParaRPr sz="1500">
              <a:solidFill>
                <a:srgbClr val="4A86E8"/>
              </a:solidFill>
            </a:endParaRPr>
          </a:p>
        </p:txBody>
      </p:sp>
      <p:graphicFrame>
        <p:nvGraphicFramePr>
          <p:cNvPr id="64" name="Google Shape;64;p3"/>
          <p:cNvGraphicFramePr/>
          <p:nvPr/>
        </p:nvGraphicFramePr>
        <p:xfrm>
          <a:off x="851650" y="116319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{F1CC314B-DC2C-4645-A591-C4A0542306A2}</a:tableStyleId>
              </a:tblPr>
              <a:tblGrid>
                <a:gridCol w="1447800"/>
                <a:gridCol w="1447800"/>
                <a:gridCol w="2895600"/>
                <a:gridCol w="1447800"/>
              </a:tblGrid>
              <a:tr h="4769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" sz="105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Niveau</a:t>
                      </a:r>
                      <a:endParaRPr b="1"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" sz="105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Résultat d’apprentissage</a:t>
                      </a:r>
                      <a:endParaRPr b="1"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" sz="105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Genres ciblés (chaque genre a deux sous-rangées: caractéristiques et structure)</a:t>
                      </a:r>
                      <a:endParaRPr b="1"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" sz="105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Habilétes et procédures</a:t>
                      </a:r>
                      <a:endParaRPr b="1"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E7E6E6"/>
                    </a:solidFill>
                  </a:tcPr>
                </a:tc>
              </a:tr>
              <a:tr h="2532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3e année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0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 élèves</a:t>
                      </a:r>
                      <a:r>
                        <a:rPr b="1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associent </a:t>
                      </a:r>
                      <a:r>
                        <a:rPr b="0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 caractéristiques et les structures propres à des types de textes littéraires et courants.</a:t>
                      </a:r>
                      <a:r>
                        <a:rPr lang="fr" sz="1200" u="none" cap="none" strike="noStrike"/>
                        <a:t> 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t/>
                      </a:r>
                      <a:endParaRPr b="1" sz="105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" sz="105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Textes courants</a:t>
                      </a:r>
                      <a:endParaRPr b="1" sz="105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t/>
                      </a:r>
                      <a:endParaRPr b="1" sz="105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" sz="105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Textes littéraires</a:t>
                      </a:r>
                      <a:endParaRPr b="1" sz="105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t/>
                      </a:r>
                      <a:endParaRPr sz="105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fr" sz="900" u="sng" cap="none" strike="noStrike">
                          <a:solidFill>
                            <a:schemeClr val="hlink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3"/>
                        </a:rPr>
                        <a:t>Lien</a:t>
                      </a:r>
                      <a:endParaRPr b="1" sz="9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22175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Associer </a:t>
                      </a:r>
                      <a:r>
                        <a:rPr lang="fr" sz="1400" u="none" cap="none" strike="noStrike"/>
                        <a:t>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caractéristiques et structures (textes littéraires ou courants)</a:t>
                      </a:r>
                      <a:r>
                        <a:rPr lang="fr" sz="1400" u="none" cap="none" strike="noStrike"/>
                        <a:t> = </a:t>
                      </a:r>
                      <a:r>
                        <a:rPr lang="fr" sz="1400" u="none" cap="none" strike="noStrike">
                          <a:solidFill>
                            <a:srgbClr val="9900FF"/>
                          </a:solidFill>
                        </a:rPr>
                        <a:t>stratégies d’enseignement et activités d’évaluation</a:t>
                      </a:r>
                      <a:endParaRPr sz="1400" u="none" cap="none" strike="noStrike">
                        <a:solidFill>
                          <a:srgbClr val="9900FF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"/>
          <p:cNvSpPr txBox="1"/>
          <p:nvPr>
            <p:ph type="title"/>
          </p:nvPr>
        </p:nvSpPr>
        <p:spPr>
          <a:xfrm>
            <a:off x="582700" y="433050"/>
            <a:ext cx="82977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87581"/>
              <a:buNone/>
            </a:pPr>
            <a:r>
              <a:rPr b="1" lang="fr" sz="1777" u="sng">
                <a:latin typeface="Calibri"/>
                <a:ea typeface="Calibri"/>
                <a:cs typeface="Calibri"/>
                <a:sym typeface="Calibri"/>
              </a:rPr>
              <a:t>Idée organisatrice: La communication orale</a:t>
            </a:r>
            <a:endParaRPr b="1" sz="1777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6000"/>
              <a:buFont typeface="Arial"/>
              <a:buNone/>
            </a:pPr>
            <a:r>
              <a:rPr lang="fr" sz="1500"/>
              <a:t>***</a:t>
            </a:r>
            <a:r>
              <a:rPr lang="fr" sz="1500">
                <a:solidFill>
                  <a:srgbClr val="FF0000"/>
                </a:solidFill>
              </a:rPr>
              <a:t>verbes</a:t>
            </a:r>
            <a:r>
              <a:rPr lang="fr" sz="1500"/>
              <a:t>		***</a:t>
            </a:r>
            <a:r>
              <a:rPr lang="fr" sz="1500">
                <a:solidFill>
                  <a:srgbClr val="4A86E8"/>
                </a:solidFill>
              </a:rPr>
              <a:t>concepts</a:t>
            </a:r>
            <a:endParaRPr/>
          </a:p>
        </p:txBody>
      </p:sp>
      <p:graphicFrame>
        <p:nvGraphicFramePr>
          <p:cNvPr id="70" name="Google Shape;70;p4"/>
          <p:cNvGraphicFramePr/>
          <p:nvPr/>
        </p:nvGraphicFramePr>
        <p:xfrm>
          <a:off x="582700" y="1143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{F1CC314B-DC2C-4645-A591-C4A0542306A2}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589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Niveau 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Résultat d’apprentissage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Connaissances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Habiletés et procédures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CCCCCC"/>
                    </a:solidFill>
                  </a:tcPr>
                </a:tc>
              </a:tr>
              <a:tr h="2592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3e année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0" i="0" lang="fr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</a:t>
                      </a:r>
                      <a:r>
                        <a:rPr b="1" i="0" lang="fr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b="0" i="0" lang="fr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élèves</a:t>
                      </a:r>
                      <a:r>
                        <a:rPr b="1" i="0" lang="fr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démontrent </a:t>
                      </a:r>
                      <a:r>
                        <a:rPr b="0" i="0" lang="fr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des comportements d’écoute active qui </a:t>
                      </a:r>
                      <a:r>
                        <a:rPr b="1" i="0" lang="fr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contribuent</a:t>
                      </a:r>
                      <a:r>
                        <a:rPr b="0" i="0" lang="fr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à la compréhension dans diverses situations de communication.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i="0" lang="fr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0" i="0" lang="fr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 élèves</a:t>
                      </a:r>
                      <a:r>
                        <a:rPr b="1" i="0" lang="fr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s’expriment </a:t>
                      </a:r>
                      <a:r>
                        <a:rPr b="0" i="0" lang="fr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et</a:t>
                      </a:r>
                      <a:r>
                        <a:rPr b="1" i="0" lang="fr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démontrent </a:t>
                      </a:r>
                      <a:r>
                        <a:rPr b="0" i="0" lang="fr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un rapport positif à la langue français dans diverses situations de communication.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fr" sz="1400" u="sng" cap="none" strike="noStrike">
                          <a:solidFill>
                            <a:schemeClr val="hlink"/>
                          </a:solidFill>
                          <a:hlinkClick r:id="rId3"/>
                        </a:rPr>
                        <a:t>Lien</a:t>
                      </a:r>
                      <a:r>
                        <a:rPr lang="fr" sz="1400" u="none" cap="none" strike="noStrike">
                          <a:solidFill>
                            <a:schemeClr val="dk1"/>
                          </a:solidFill>
                        </a:rPr>
                        <a:t> - connaissances obligatoires, verbes qui explicite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943475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Démontrer</a:t>
                      </a:r>
                      <a:r>
                        <a:rPr lang="fr" sz="1400" u="none" cap="none" strike="noStrike"/>
                        <a:t> 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comportements d’écoute active </a:t>
                      </a:r>
                      <a:r>
                        <a:rPr lang="fr" sz="1400" u="none" cap="none" strike="noStrike"/>
                        <a:t>+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contribuer </a:t>
                      </a:r>
                      <a:r>
                        <a:rPr lang="fr" sz="1400" u="none" cap="none" strike="noStrike"/>
                        <a:t>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compréhension dans diverses situations </a:t>
                      </a:r>
                      <a:r>
                        <a:rPr lang="fr" sz="1400" u="none" cap="none" strike="noStrike"/>
                        <a:t>+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s’exprimer et démontrer</a:t>
                      </a:r>
                      <a:r>
                        <a:rPr lang="fr" sz="1400" u="none" cap="none" strike="noStrike"/>
                        <a:t> 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rapport positif à la langue française </a:t>
                      </a:r>
                      <a:r>
                        <a:rPr lang="fr" sz="1400" u="none" cap="none" strike="noStrike"/>
                        <a:t>= </a:t>
                      </a:r>
                      <a:r>
                        <a:rPr lang="fr" sz="1400" u="none" cap="none" strike="noStrike">
                          <a:solidFill>
                            <a:srgbClr val="9900FF"/>
                          </a:solidFill>
                        </a:rPr>
                        <a:t>stratégies d’enseignement et activités d’évaluation</a:t>
                      </a:r>
                      <a:endParaRPr sz="1400" u="none" cap="none" strike="noStrike">
                        <a:solidFill>
                          <a:srgbClr val="9900FF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85185"/>
              <a:buNone/>
            </a:pPr>
            <a:r>
              <a:rPr b="1" lang="fr" sz="1800" u="sng">
                <a:latin typeface="Calibri"/>
                <a:ea typeface="Calibri"/>
                <a:cs typeface="Calibri"/>
                <a:sym typeface="Calibri"/>
              </a:rPr>
              <a:t>Idée organisatrice: Compréhension de textes</a:t>
            </a:r>
            <a:endParaRPr b="1" sz="180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6000"/>
              <a:buFont typeface="Arial"/>
              <a:buNone/>
            </a:pPr>
            <a:r>
              <a:rPr lang="fr" sz="1500"/>
              <a:t>***</a:t>
            </a:r>
            <a:r>
              <a:rPr lang="fr" sz="1500">
                <a:solidFill>
                  <a:srgbClr val="FF0000"/>
                </a:solidFill>
              </a:rPr>
              <a:t>verbes</a:t>
            </a:r>
            <a:r>
              <a:rPr lang="fr" sz="1500"/>
              <a:t>		***</a:t>
            </a:r>
            <a:r>
              <a:rPr lang="fr" sz="1500">
                <a:solidFill>
                  <a:srgbClr val="4A86E8"/>
                </a:solidFill>
              </a:rPr>
              <a:t>concepts</a:t>
            </a:r>
            <a:endParaRPr b="1" sz="1800" u="sng"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6" name="Google Shape;76;p5"/>
          <p:cNvGraphicFramePr/>
          <p:nvPr/>
        </p:nvGraphicFramePr>
        <p:xfrm>
          <a:off x="952500" y="1297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{F1CC314B-DC2C-4645-A591-C4A0542306A2}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83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Niveau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Résultat d’apprentissage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Connaissances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Habiletés et procédures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</a:tr>
              <a:tr h="162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3e année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0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 élèves </a:t>
                      </a:r>
                      <a:r>
                        <a:rPr b="1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démontrent</a:t>
                      </a:r>
                      <a:r>
                        <a:rPr b="0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leur compréhension de textes littéraires et courants en </a:t>
                      </a:r>
                      <a:r>
                        <a:rPr b="1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appliquant </a:t>
                      </a:r>
                      <a:r>
                        <a:rPr b="0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des stratégies et </a:t>
                      </a:r>
                      <a:r>
                        <a:rPr b="1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reconnaissent</a:t>
                      </a:r>
                      <a:r>
                        <a:rPr b="0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ce qui influence leur réaction.</a:t>
                      </a:r>
                      <a:r>
                        <a:rPr lang="fr" sz="1200" u="none" cap="none" strike="noStrike"/>
                        <a:t> 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sng" cap="none" strike="noStrike">
                          <a:solidFill>
                            <a:schemeClr val="hlink"/>
                          </a:solidFill>
                          <a:hlinkClick r:id="rId3"/>
                        </a:rPr>
                        <a:t>Lien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</a:tr>
              <a:tr h="540450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Démontrer </a:t>
                      </a:r>
                      <a:r>
                        <a:rPr lang="fr" sz="1400" u="none" cap="none" strike="noStrike"/>
                        <a:t>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compréhension de textes littéraires et courants </a:t>
                      </a:r>
                      <a:r>
                        <a:rPr lang="fr" sz="1400" u="none" cap="none" strike="noStrike"/>
                        <a:t>+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appliquer</a:t>
                      </a:r>
                      <a:r>
                        <a:rPr lang="fr" sz="1400" u="none" cap="none" strike="noStrike"/>
                        <a:t> 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des stratégies +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reconnaitre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 + influences sur leurs réactions </a:t>
                      </a:r>
                      <a:r>
                        <a:rPr lang="fr" sz="1400" u="none" cap="none" strike="noStrike"/>
                        <a:t>= </a:t>
                      </a:r>
                      <a:r>
                        <a:rPr lang="fr" sz="1400" u="none" cap="none" strike="noStrike">
                          <a:solidFill>
                            <a:srgbClr val="9900FF"/>
                          </a:solidFill>
                        </a:rPr>
                        <a:t>stratégies d’enseignement et activités d’évaluation</a:t>
                      </a:r>
                      <a:endParaRPr sz="1400" u="none" cap="none" strike="noStrike">
                        <a:solidFill>
                          <a:srgbClr val="9900FF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fr" sz="1800" u="sng">
                <a:latin typeface="Calibri"/>
                <a:ea typeface="Calibri"/>
                <a:cs typeface="Calibri"/>
                <a:sym typeface="Calibri"/>
              </a:rPr>
              <a:t>Idée organisatrice: Production de textes</a:t>
            </a:r>
            <a:endParaRPr b="1" sz="180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500"/>
              <a:t>***</a:t>
            </a:r>
            <a:r>
              <a:rPr lang="fr" sz="1500">
                <a:solidFill>
                  <a:srgbClr val="FF0000"/>
                </a:solidFill>
              </a:rPr>
              <a:t>verbes</a:t>
            </a:r>
            <a:r>
              <a:rPr lang="fr" sz="1500"/>
              <a:t>		***</a:t>
            </a:r>
            <a:r>
              <a:rPr lang="fr" sz="1500">
                <a:solidFill>
                  <a:srgbClr val="4A86E8"/>
                </a:solidFill>
              </a:rPr>
              <a:t>concepts</a:t>
            </a:r>
            <a:endParaRPr sz="20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700"/>
          </a:p>
        </p:txBody>
      </p:sp>
      <p:graphicFrame>
        <p:nvGraphicFramePr>
          <p:cNvPr id="82" name="Google Shape;82;p6"/>
          <p:cNvGraphicFramePr/>
          <p:nvPr/>
        </p:nvGraphicFramePr>
        <p:xfrm>
          <a:off x="311700" y="12326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{F1CC314B-DC2C-4645-A591-C4A0542306A2}</a:tableStyleId>
              </a:tblPr>
              <a:tblGrid>
                <a:gridCol w="1107075"/>
                <a:gridCol w="2832825"/>
                <a:gridCol w="1969950"/>
                <a:gridCol w="1969950"/>
              </a:tblGrid>
              <a:tr h="48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Niveau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Résultat d’apprentissage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Connaissances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Habiletés et procédures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</a:tr>
              <a:tr h="957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3e année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0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 élèves </a:t>
                      </a:r>
                      <a:r>
                        <a:rPr b="1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produisent</a:t>
                      </a:r>
                      <a:r>
                        <a:rPr b="0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et </a:t>
                      </a:r>
                      <a:r>
                        <a:rPr b="1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présentent</a:t>
                      </a:r>
                      <a:r>
                        <a:rPr b="0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des textes littéraires et courants dans lesquels leur potentiel créatif et la langue française sont mis en valeur en </a:t>
                      </a:r>
                      <a:r>
                        <a:rPr b="1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utilisant</a:t>
                      </a:r>
                      <a:r>
                        <a:rPr b="0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le processus de production de textes.</a:t>
                      </a:r>
                      <a:r>
                        <a:rPr lang="fr" sz="1200" u="none" cap="none" strike="noStrike"/>
                        <a:t> 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sng" cap="none" strike="noStrike">
                          <a:solidFill>
                            <a:schemeClr val="hlink"/>
                          </a:solidFill>
                          <a:hlinkClick r:id="rId3"/>
                        </a:rPr>
                        <a:t>Lien</a:t>
                      </a:r>
                      <a:r>
                        <a:rPr lang="fr" sz="1400" u="none" cap="none" strike="noStrike"/>
                        <a:t> - connaissances obligatoires, verbes qui explicite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 hMerge="1"/>
              </a:tr>
              <a:tr h="957800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Produire et présenter</a:t>
                      </a:r>
                      <a:r>
                        <a:rPr lang="fr" sz="1400" u="none" cap="none" strike="noStrike"/>
                        <a:t> 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textes littéraires et courants +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mettre en valeur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+ potentiel créatif et langue française +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utiliser </a:t>
                      </a:r>
                      <a:r>
                        <a:rPr lang="fr" sz="1400" u="none" cap="none" strike="noStrike"/>
                        <a:t>+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 processus de production de textes</a:t>
                      </a:r>
                      <a:r>
                        <a:rPr lang="fr" sz="1400" u="none" cap="none" strike="noStrike"/>
                        <a:t>  = </a:t>
                      </a:r>
                      <a:r>
                        <a:rPr lang="fr" sz="1400" u="none" cap="none" strike="noStrike">
                          <a:solidFill>
                            <a:srgbClr val="9900FF"/>
                          </a:solidFill>
                        </a:rPr>
                        <a:t>stratégies d'enseignement et activités d’évaluation</a:t>
                      </a:r>
                      <a:endParaRPr sz="1400" u="none" cap="none" strike="noStrike">
                        <a:solidFill>
                          <a:srgbClr val="9900FF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7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fr">
                <a:latin typeface="Calibri"/>
                <a:ea typeface="Calibri"/>
                <a:cs typeface="Calibri"/>
                <a:sym typeface="Calibri"/>
              </a:rPr>
              <a:t>Comprendre les verbes au niveau cognitif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7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7843"/>
              <a:buFont typeface="Arial"/>
              <a:buNone/>
            </a:pPr>
            <a:r>
              <a:rPr lang="fr" sz="1200" u="sng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Taxonomie de Bloom</a:t>
            </a:r>
            <a:r>
              <a:rPr lang="fr" sz="12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 - schéma</a:t>
            </a:r>
            <a:endParaRPr sz="1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7843"/>
              <a:buFont typeface="Arial"/>
              <a:buNone/>
            </a:pPr>
            <a:r>
              <a:t/>
            </a:r>
            <a:endParaRPr sz="1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2436"/>
              <a:buFont typeface="Arial"/>
              <a:buNone/>
            </a:pPr>
            <a:r>
              <a:t/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51260"/>
              <a:buNone/>
            </a:pPr>
            <a:r>
              <a:rPr lang="fr" sz="1400">
                <a:latin typeface="Arial"/>
                <a:ea typeface="Arial"/>
                <a:cs typeface="Arial"/>
                <a:sym typeface="Arial"/>
              </a:rPr>
              <a:t>Organisation de textes: </a:t>
            </a:r>
            <a:r>
              <a:rPr lang="fr" sz="13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Associer </a:t>
            </a:r>
            <a:r>
              <a:rPr lang="fr" sz="13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 sz="13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caractéristiques et structures (textes littéraires ou courants)</a:t>
            </a:r>
            <a:r>
              <a:rPr lang="fr" sz="1300">
                <a:latin typeface="Calibri"/>
                <a:ea typeface="Calibri"/>
                <a:cs typeface="Calibri"/>
                <a:sym typeface="Calibri"/>
              </a:rPr>
              <a:t> = </a:t>
            </a:r>
            <a:r>
              <a:rPr lang="fr" sz="1300">
                <a:solidFill>
                  <a:srgbClr val="9900FF"/>
                </a:solidFill>
                <a:latin typeface="Calibri"/>
                <a:ea typeface="Calibri"/>
                <a:cs typeface="Calibri"/>
                <a:sym typeface="Calibri"/>
              </a:rPr>
              <a:t>stratégies d’enseignement et activités d’évaluation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2436"/>
              <a:buFont typeface="Arial"/>
              <a:buNone/>
            </a:pPr>
            <a:r>
              <a:t/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51260"/>
              <a:buNone/>
            </a:pPr>
            <a:r>
              <a:rPr lang="fr" sz="1400">
                <a:latin typeface="Arial"/>
                <a:ea typeface="Arial"/>
                <a:cs typeface="Arial"/>
                <a:sym typeface="Arial"/>
              </a:rPr>
              <a:t>Communication orale: </a:t>
            </a:r>
            <a:r>
              <a:rPr lang="fr" sz="13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Démontrer</a:t>
            </a:r>
            <a:r>
              <a:rPr lang="fr" sz="1300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r" sz="13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comportements d’écoute active </a:t>
            </a:r>
            <a:r>
              <a:rPr lang="fr" sz="13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 sz="13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contribuer </a:t>
            </a:r>
            <a:r>
              <a:rPr lang="fr" sz="13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 sz="13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compréhension dans diverses situations </a:t>
            </a:r>
            <a:r>
              <a:rPr lang="fr" sz="13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 sz="13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s’exprimer et démontrer</a:t>
            </a:r>
            <a:r>
              <a:rPr lang="fr" sz="1300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r" sz="13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rapport positif à la langue française </a:t>
            </a:r>
            <a:r>
              <a:rPr lang="fr" sz="1300">
                <a:latin typeface="Calibri"/>
                <a:ea typeface="Calibri"/>
                <a:cs typeface="Calibri"/>
                <a:sym typeface="Calibri"/>
              </a:rPr>
              <a:t>= </a:t>
            </a:r>
            <a:r>
              <a:rPr lang="fr" sz="1300">
                <a:solidFill>
                  <a:srgbClr val="9900FF"/>
                </a:solidFill>
                <a:latin typeface="Calibri"/>
                <a:ea typeface="Calibri"/>
                <a:cs typeface="Calibri"/>
                <a:sym typeface="Calibri"/>
              </a:rPr>
              <a:t>stratégies d’enseignement et activités d’évaluation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2436"/>
              <a:buFont typeface="Arial"/>
              <a:buNone/>
            </a:pPr>
            <a:r>
              <a:t/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92436"/>
              <a:buNone/>
            </a:pPr>
            <a:r>
              <a:rPr lang="fr" sz="1400">
                <a:latin typeface="Arial"/>
                <a:ea typeface="Arial"/>
                <a:cs typeface="Arial"/>
                <a:sym typeface="Arial"/>
              </a:rPr>
              <a:t>Compréhension de textes: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Démontrer 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compréhension de textes littéraires et courants 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appliquer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des stratégies +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reconnaitre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+ influences sur leurs réactions 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= </a:t>
            </a:r>
            <a:r>
              <a:rPr lang="fr" sz="1400">
                <a:solidFill>
                  <a:srgbClr val="9900FF"/>
                </a:solidFill>
                <a:latin typeface="Calibri"/>
                <a:ea typeface="Calibri"/>
                <a:cs typeface="Calibri"/>
                <a:sym typeface="Calibri"/>
              </a:rPr>
              <a:t>stratégies d’enseignement et activités d’évaluation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2436"/>
              <a:buFont typeface="Arial"/>
              <a:buNone/>
            </a:pPr>
            <a:r>
              <a:t/>
            </a:r>
            <a:endParaRPr sz="1400">
              <a:solidFill>
                <a:srgbClr val="99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2436"/>
              <a:buFont typeface="Arial"/>
              <a:buNone/>
            </a:pPr>
            <a:r>
              <a:t/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92436"/>
              <a:buNone/>
            </a:pPr>
            <a:r>
              <a:rPr lang="fr" sz="1400">
                <a:latin typeface="Arial"/>
                <a:ea typeface="Arial"/>
                <a:cs typeface="Arial"/>
                <a:sym typeface="Arial"/>
              </a:rPr>
              <a:t>Production de textes: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Produire et présenter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textes littéraires et courants +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mettre en valeur 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+ potentiel créatif et langue française +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utiliser 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processus de production de textes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  = </a:t>
            </a:r>
            <a:r>
              <a:rPr lang="fr" sz="1400">
                <a:solidFill>
                  <a:srgbClr val="9900FF"/>
                </a:solidFill>
                <a:latin typeface="Calibri"/>
                <a:ea typeface="Calibri"/>
                <a:cs typeface="Calibri"/>
                <a:sym typeface="Calibri"/>
              </a:rPr>
              <a:t>stratégies d'enseignement et activités d’évaluation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2436"/>
              <a:buFont typeface="Arial"/>
              <a:buNone/>
            </a:pPr>
            <a:r>
              <a:t/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51260"/>
              <a:buNone/>
            </a:pPr>
            <a:r>
              <a:t/>
            </a:r>
            <a:endParaRPr sz="14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76470"/>
              <a:buNone/>
            </a:pPr>
            <a:r>
              <a:t/>
            </a:r>
            <a:endParaRPr sz="1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ct val="176470"/>
              <a:buNone/>
            </a:pPr>
            <a:r>
              <a:rPr lang="fr" sz="1200" u="sng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Taxonomie de Bloom</a:t>
            </a:r>
            <a:r>
              <a:rPr lang="fr" sz="12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 - détaillé</a:t>
            </a:r>
            <a:endParaRPr sz="1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3da4eadcc0_0_0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fr" sz="2080">
                <a:latin typeface="Calibri"/>
                <a:ea typeface="Calibri"/>
                <a:cs typeface="Calibri"/>
                <a:sym typeface="Calibri"/>
              </a:rPr>
              <a:t>Verbes – 3</a:t>
            </a:r>
            <a:r>
              <a:rPr b="1" baseline="30000" lang="fr" sz="2080"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b="1" lang="fr" sz="2080">
                <a:latin typeface="Calibri"/>
                <a:ea typeface="Calibri"/>
                <a:cs typeface="Calibri"/>
                <a:sym typeface="Calibri"/>
              </a:rPr>
              <a:t> année</a:t>
            </a:r>
            <a:endParaRPr b="1" sz="208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700"/>
          </a:p>
        </p:txBody>
      </p:sp>
      <p:sp>
        <p:nvSpPr>
          <p:cNvPr id="94" name="Google Shape;94;g23da4eadcc0_0_0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3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fr" sz="4585">
                <a:latin typeface="Calibri"/>
                <a:ea typeface="Calibri"/>
                <a:cs typeface="Calibri"/>
                <a:sym typeface="Calibri"/>
              </a:rPr>
              <a:t>Organisation de textes: </a:t>
            </a:r>
            <a:r>
              <a:rPr lang="fr" sz="4585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Associer </a:t>
            </a:r>
            <a:r>
              <a:rPr lang="fr" sz="4585">
                <a:latin typeface="Calibri"/>
                <a:ea typeface="Calibri"/>
                <a:cs typeface="Calibri"/>
                <a:sym typeface="Calibri"/>
              </a:rPr>
              <a:t>(mémoriser, comprendre et analyser) + </a:t>
            </a:r>
            <a:r>
              <a:rPr lang="fr" sz="4585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caractéristiques et structures (textes littéraires ou courants)</a:t>
            </a:r>
            <a:endParaRPr sz="4585">
              <a:solidFill>
                <a:srgbClr val="4A86E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fr" sz="4585">
                <a:latin typeface="Calibri"/>
                <a:ea typeface="Calibri"/>
                <a:cs typeface="Calibri"/>
                <a:sym typeface="Calibri"/>
              </a:rPr>
              <a:t> </a:t>
            </a:r>
            <a:endParaRPr sz="4585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fr" sz="4585">
                <a:latin typeface="Calibri"/>
                <a:ea typeface="Calibri"/>
                <a:cs typeface="Calibri"/>
                <a:sym typeface="Calibri"/>
              </a:rPr>
              <a:t>Communication orale: </a:t>
            </a:r>
            <a:r>
              <a:rPr lang="fr" sz="4585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Démontrer</a:t>
            </a:r>
            <a:r>
              <a:rPr lang="fr" sz="4585">
                <a:latin typeface="Calibri"/>
                <a:ea typeface="Calibri"/>
                <a:cs typeface="Calibri"/>
                <a:sym typeface="Calibri"/>
              </a:rPr>
              <a:t> (comprendre et appliquer) + </a:t>
            </a:r>
            <a:r>
              <a:rPr lang="fr" sz="4585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comportements d’écoute active </a:t>
            </a:r>
            <a:r>
              <a:rPr lang="fr" sz="4585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 sz="4585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contribuer </a:t>
            </a:r>
            <a:r>
              <a:rPr lang="fr" sz="4585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 sz="4585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compréhension dans diverses situations </a:t>
            </a:r>
            <a:r>
              <a:rPr lang="fr" sz="4585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 sz="4585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s’exprimer </a:t>
            </a:r>
            <a:r>
              <a:rPr lang="fr" sz="4585">
                <a:latin typeface="Calibri"/>
                <a:ea typeface="Calibri"/>
                <a:cs typeface="Calibri"/>
                <a:sym typeface="Calibri"/>
              </a:rPr>
              <a:t>(appliquer) </a:t>
            </a:r>
            <a:r>
              <a:rPr lang="fr" sz="4585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et démontrer</a:t>
            </a:r>
            <a:r>
              <a:rPr lang="fr" sz="4585">
                <a:latin typeface="Calibri"/>
                <a:ea typeface="Calibri"/>
                <a:cs typeface="Calibri"/>
                <a:sym typeface="Calibri"/>
              </a:rPr>
              <a:t> (comprendre et appliquer) + </a:t>
            </a:r>
            <a:r>
              <a:rPr lang="fr" sz="4585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rapport positif à la langue française</a:t>
            </a:r>
            <a:endParaRPr sz="4585">
              <a:solidFill>
                <a:srgbClr val="4A86E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fr" sz="4585">
                <a:latin typeface="Calibri"/>
                <a:ea typeface="Calibri"/>
                <a:cs typeface="Calibri"/>
                <a:sym typeface="Calibri"/>
              </a:rPr>
              <a:t> </a:t>
            </a:r>
            <a:endParaRPr sz="4585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fr" sz="4585">
                <a:latin typeface="Calibri"/>
                <a:ea typeface="Calibri"/>
                <a:cs typeface="Calibri"/>
                <a:sym typeface="Calibri"/>
              </a:rPr>
              <a:t>Compréhension de textes: </a:t>
            </a:r>
            <a:r>
              <a:rPr lang="fr" sz="4585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Démontrer </a:t>
            </a:r>
            <a:r>
              <a:rPr lang="fr" sz="4585">
                <a:latin typeface="Calibri"/>
                <a:ea typeface="Calibri"/>
                <a:cs typeface="Calibri"/>
                <a:sym typeface="Calibri"/>
              </a:rPr>
              <a:t>(comprendre et appliquer) + </a:t>
            </a:r>
            <a:r>
              <a:rPr lang="fr" sz="4585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compréhension de textes littéraires et courants </a:t>
            </a:r>
            <a:r>
              <a:rPr lang="fr" sz="4585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 sz="4585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appliquer</a:t>
            </a:r>
            <a:r>
              <a:rPr lang="fr" sz="4585">
                <a:latin typeface="Calibri"/>
                <a:ea typeface="Calibri"/>
                <a:cs typeface="Calibri"/>
                <a:sym typeface="Calibri"/>
              </a:rPr>
              <a:t> (appliquer) + </a:t>
            </a:r>
            <a:r>
              <a:rPr lang="fr" sz="4585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des stratégies + </a:t>
            </a:r>
            <a:r>
              <a:rPr lang="fr" sz="4585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reconnaitre</a:t>
            </a:r>
            <a:r>
              <a:rPr lang="fr" sz="4585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" sz="4585">
                <a:latin typeface="Calibri"/>
                <a:ea typeface="Calibri"/>
                <a:cs typeface="Calibri"/>
                <a:sym typeface="Calibri"/>
              </a:rPr>
              <a:t>(comprendre) </a:t>
            </a:r>
            <a:r>
              <a:rPr lang="fr" sz="4585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+ influences sur leurs réactions</a:t>
            </a:r>
            <a:endParaRPr sz="4585">
              <a:solidFill>
                <a:srgbClr val="4A86E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fr" sz="4585">
                <a:latin typeface="Calibri"/>
                <a:ea typeface="Calibri"/>
                <a:cs typeface="Calibri"/>
                <a:sym typeface="Calibri"/>
              </a:rPr>
              <a:t> </a:t>
            </a:r>
            <a:endParaRPr sz="4585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fr" sz="4585">
                <a:latin typeface="Calibri"/>
                <a:ea typeface="Calibri"/>
                <a:cs typeface="Calibri"/>
                <a:sym typeface="Calibri"/>
              </a:rPr>
              <a:t>Production de textes: </a:t>
            </a:r>
            <a:r>
              <a:rPr lang="fr" sz="4585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Produire </a:t>
            </a:r>
            <a:r>
              <a:rPr lang="fr" sz="4585">
                <a:latin typeface="Calibri"/>
                <a:ea typeface="Calibri"/>
                <a:cs typeface="Calibri"/>
                <a:sym typeface="Calibri"/>
              </a:rPr>
              <a:t>(créer) </a:t>
            </a:r>
            <a:r>
              <a:rPr lang="fr" sz="4585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et présenter</a:t>
            </a:r>
            <a:r>
              <a:rPr lang="fr" sz="4585">
                <a:latin typeface="Calibri"/>
                <a:ea typeface="Calibri"/>
                <a:cs typeface="Calibri"/>
                <a:sym typeface="Calibri"/>
              </a:rPr>
              <a:t> (évaluer) + </a:t>
            </a:r>
            <a:r>
              <a:rPr lang="fr" sz="4585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textes littéraires et courants + </a:t>
            </a:r>
            <a:r>
              <a:rPr lang="fr" sz="4585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mettre en valeur </a:t>
            </a:r>
            <a:r>
              <a:rPr lang="fr" sz="4585">
                <a:latin typeface="Calibri"/>
                <a:ea typeface="Calibri"/>
                <a:cs typeface="Calibri"/>
                <a:sym typeface="Calibri"/>
              </a:rPr>
              <a:t>(appliquer) </a:t>
            </a:r>
            <a:r>
              <a:rPr lang="fr" sz="4585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+ potentiel créatif et langue française + </a:t>
            </a:r>
            <a:r>
              <a:rPr lang="fr" sz="4585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utiliser </a:t>
            </a:r>
            <a:r>
              <a:rPr lang="fr" sz="4585">
                <a:latin typeface="Calibri"/>
                <a:ea typeface="Calibri"/>
                <a:cs typeface="Calibri"/>
                <a:sym typeface="Calibri"/>
              </a:rPr>
              <a:t>(appliquer) +</a:t>
            </a:r>
            <a:r>
              <a:rPr lang="fr" sz="4585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processus de production de textes</a:t>
            </a:r>
            <a:endParaRPr sz="4585">
              <a:solidFill>
                <a:srgbClr val="4A86E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fr" sz="1200">
                <a:latin typeface="Calibri"/>
                <a:ea typeface="Calibri"/>
                <a:cs typeface="Calibri"/>
                <a:sym typeface="Calibri"/>
              </a:rPr>
              <a:t> 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g23b0a2e6184_0_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29775" y="4364196"/>
            <a:ext cx="1574123" cy="478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g23b0a2e6184_0_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67500" y="3479400"/>
            <a:ext cx="2247900" cy="224790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g23b0a2e6184_0_7"/>
          <p:cNvSpPr txBox="1"/>
          <p:nvPr/>
        </p:nvSpPr>
        <p:spPr>
          <a:xfrm>
            <a:off x="330250" y="534075"/>
            <a:ext cx="8503800" cy="343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fr" sz="33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Merci!</a:t>
            </a:r>
            <a:endParaRPr b="1" i="0" sz="33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1" i="0" sz="27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Consultez toutes les ressources pour </a:t>
            </a:r>
            <a:r>
              <a:rPr b="0" i="0" lang="fr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5"/>
              </a:rPr>
              <a:t>la mise en oeuvre du Nouveau Curriculum ICI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t/>
            </a:r>
            <a:endParaRPr b="1" i="0" sz="33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t/>
            </a:r>
            <a:endParaRPr b="1" i="0" sz="25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fr" sz="33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Contactez-nous! 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Courriel: </a:t>
            </a:r>
            <a:r>
              <a:rPr b="0" i="0" lang="fr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6"/>
              </a:rPr>
              <a:t>consortium@cpfpp.ab.ca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Site web: </a:t>
            </a:r>
            <a:r>
              <a:rPr b="0" i="0" lang="fr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7"/>
              </a:rPr>
              <a:t>cpfpp.ab.ca </a:t>
            </a:r>
            <a:r>
              <a:rPr b="0" i="0" lang="fr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- </a:t>
            </a:r>
            <a:r>
              <a:rPr b="0" i="0" lang="fr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8"/>
              </a:rPr>
              <a:t>arpdc.ab.ca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Twitter: </a:t>
            </a:r>
            <a:r>
              <a:rPr b="0" i="0" lang="fr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9"/>
              </a:rPr>
              <a:t>@CPFPP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pic>
        <p:nvPicPr>
          <p:cNvPr id="102" name="Google Shape;102;g23b0a2e6184_0_7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7259925" y="1217900"/>
            <a:ext cx="1574125" cy="1574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