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5143500" cx="9144000"/>
  <p:notesSz cx="6858000" cy="9144000"/>
  <p:embeddedFontLst>
    <p:embeddedFont>
      <p:font typeface="Old Standard TT"/>
      <p:regular r:id="rId16"/>
      <p:bold r:id="rId17"/>
      <p: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9" roundtripDataSignature="AMtx7mgVl8v442CVDzPeZq12CGLZRAPy0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7F5AC38-250B-45D3-B793-65C03802D469}">
  <a:tblStyle styleId="{37F5AC38-250B-45D3-B793-65C03802D469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OldStandardTT-bold.fntdata"/><Relationship Id="rId16" Type="http://schemas.openxmlformats.org/officeDocument/2006/relationships/font" Target="fonts/OldStandardTT-regular.fntdata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font" Target="fonts/OldStandardTT-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5" name="Google Shape;45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5" name="Google Shape;55;p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" name="Google Shape;6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" name="Google Shape;7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3d9d01ddd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3d9d01ddd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3b02a6709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g23b02a6709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" name="Google Shape;1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4" name="Google Shape;1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10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11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" name="Google Shape;23;p11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24" name="Google Shape;24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12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3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5" name="Google Shape;35;p1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39" name="Google Shape;39;p15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b="0" i="0" sz="18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drive.google.com/drive/folders/10Ec1RUZhI9GQ0K7VSpeSUiDD-fH7_jv7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seduc.cssdd.gouv.qc.ca/wp-content/uploads/2017/11/Blomm-r%c3%a9vis%c3%a9.png" TargetMode="External"/><Relationship Id="rId4" Type="http://schemas.openxmlformats.org/officeDocument/2006/relationships/hyperlink" Target="https://afeseo.ca/wp-content/uploads/2021/02/Taxonomie-cognitif-et-socio-affectif.pdf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10" Type="http://schemas.openxmlformats.org/officeDocument/2006/relationships/image" Target="../media/image6.png"/><Relationship Id="rId9" Type="http://schemas.openxmlformats.org/officeDocument/2006/relationships/hyperlink" Target="https://twitter.com/CPFPP" TargetMode="External"/><Relationship Id="rId5" Type="http://schemas.openxmlformats.org/officeDocument/2006/relationships/hyperlink" Target="https://moodle.frab.ca/course/view.php?id=8757" TargetMode="External"/><Relationship Id="rId6" Type="http://schemas.openxmlformats.org/officeDocument/2006/relationships/hyperlink" Target="mailto:consortium@cpfpp.ab.ca" TargetMode="External"/><Relationship Id="rId7" Type="http://schemas.openxmlformats.org/officeDocument/2006/relationships/hyperlink" Target="https://cpfpp.ab.ca/" TargetMode="External"/><Relationship Id="rId8" Type="http://schemas.openxmlformats.org/officeDocument/2006/relationships/hyperlink" Target="https://arpdc.ab.ca/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11111"/>
              <a:buNone/>
            </a:pPr>
            <a:r>
              <a:rPr lang="fr"/>
              <a:t>L’évaluation avec le nouveau curriculum FLPL </a:t>
            </a:r>
            <a:endParaRPr/>
          </a:p>
        </p:txBody>
      </p:sp>
      <p:sp>
        <p:nvSpPr>
          <p:cNvPr id="48" name="Google Shape;48;p1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fr"/>
              <a:t>2</a:t>
            </a:r>
            <a:r>
              <a:rPr baseline="30000" lang="fr"/>
              <a:t>e</a:t>
            </a:r>
            <a:r>
              <a:rPr lang="fr"/>
              <a:t> année</a:t>
            </a:r>
            <a:endParaRPr/>
          </a:p>
        </p:txBody>
      </p:sp>
      <p:sp>
        <p:nvSpPr>
          <p:cNvPr id="49" name="Google Shape;49;p1"/>
          <p:cNvSpPr txBox="1"/>
          <p:nvPr/>
        </p:nvSpPr>
        <p:spPr>
          <a:xfrm>
            <a:off x="6508376" y="2097741"/>
            <a:ext cx="42134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0" name="Google Shape;5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80268" y="1866600"/>
            <a:ext cx="3898900" cy="2247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1" name="Google Shape;5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4550" y="4471521"/>
            <a:ext cx="1574123" cy="47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242275" y="3586725"/>
            <a:ext cx="2247900" cy="2247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4165"/>
              <a:buNone/>
            </a:pPr>
            <a:r>
              <a:rPr b="0" i="0" lang="fr" sz="32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 Idées organisatrices</a:t>
            </a:r>
            <a:br>
              <a:rPr b="0" lang="fr">
                <a:latin typeface="Calibri"/>
                <a:ea typeface="Calibri"/>
                <a:cs typeface="Calibri"/>
                <a:sym typeface="Calibri"/>
              </a:rPr>
            </a:b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2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L’organisation des textes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communication orale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 vocabulaire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conscience phonologique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phonographie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fluidité en lecture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compréhension de textes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production de textes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grammaire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None/>
            </a:pPr>
            <a:br>
              <a:rPr b="0" lang="fr"/>
            </a:b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fr" sz="1580" u="sng">
                <a:latin typeface="Calibri"/>
                <a:ea typeface="Calibri"/>
                <a:cs typeface="Calibri"/>
                <a:sym typeface="Calibri"/>
              </a:rPr>
              <a:t>Idée organisatrice : Organisation de textes – </a:t>
            </a:r>
            <a:r>
              <a:rPr lang="fr" sz="1580" u="sng">
                <a:latin typeface="Calibri"/>
                <a:ea typeface="Calibri"/>
                <a:cs typeface="Calibri"/>
                <a:sym typeface="Calibri"/>
              </a:rPr>
              <a:t>textes qui peuvent être lus, vus, entendus ou produits</a:t>
            </a:r>
            <a:endParaRPr sz="158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 sz="1500">
              <a:solidFill>
                <a:srgbClr val="4A86E8"/>
              </a:solidFill>
            </a:endParaRPr>
          </a:p>
        </p:txBody>
      </p:sp>
      <p:graphicFrame>
        <p:nvGraphicFramePr>
          <p:cNvPr id="64" name="Google Shape;64;p3"/>
          <p:cNvGraphicFramePr/>
          <p:nvPr/>
        </p:nvGraphicFramePr>
        <p:xfrm>
          <a:off x="851650" y="116319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{37F5AC38-250B-45D3-B793-65C03802D469}</a:tableStyleId>
              </a:tblPr>
              <a:tblGrid>
                <a:gridCol w="1447800"/>
                <a:gridCol w="1447800"/>
                <a:gridCol w="1447800"/>
                <a:gridCol w="1447800"/>
                <a:gridCol w="1447800"/>
              </a:tblGrid>
              <a:tr h="476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Niveau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Résultat d’apprentissage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Genres ciblés (chaque genre a deux sous-rangées: caractéristiques et structure)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6E6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Habilétes et procédures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E7E6E6"/>
                    </a:solidFill>
                  </a:tcPr>
                </a:tc>
              </a:tr>
              <a:tr h="2532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2e année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fr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Les élèves</a:t>
                      </a:r>
                      <a:r>
                        <a:rPr b="1" lang="fr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associent </a:t>
                      </a:r>
                      <a:r>
                        <a:rPr lang="fr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 caractéristiques à des textes littéraires et à des textes courants et en </a:t>
                      </a:r>
                      <a:r>
                        <a:rPr b="1" lang="fr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explorent</a:t>
                      </a:r>
                      <a:r>
                        <a:rPr lang="fr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l’organisation.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t/>
                      </a:r>
                      <a:endParaRPr b="1" sz="105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Textes littéraires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05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Textes courants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fr" sz="900" u="sng" cap="none" strike="noStrike">
                          <a:solidFill>
                            <a:schemeClr val="hlink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3"/>
                        </a:rPr>
                        <a:t>Lien</a:t>
                      </a:r>
                      <a:endParaRPr b="1" sz="9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22175"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Associer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caractéristiques à textes littéraires et courants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explorer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l’organisation </a:t>
                      </a:r>
                      <a:r>
                        <a:rPr lang="fr" sz="1400" u="none" cap="none" strike="noStrike"/>
                        <a:t>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d’enseignement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"/>
          <p:cNvSpPr txBox="1"/>
          <p:nvPr>
            <p:ph type="title"/>
          </p:nvPr>
        </p:nvSpPr>
        <p:spPr>
          <a:xfrm>
            <a:off x="582700" y="433050"/>
            <a:ext cx="82977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87581"/>
              <a:buNone/>
            </a:pPr>
            <a:r>
              <a:rPr b="1" lang="fr" sz="1777" u="sng">
                <a:latin typeface="Calibri"/>
                <a:ea typeface="Calibri"/>
                <a:cs typeface="Calibri"/>
                <a:sym typeface="Calibri"/>
              </a:rPr>
              <a:t>Idée organisatrice: La communication orale</a:t>
            </a:r>
            <a:endParaRPr b="1" sz="1777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6000"/>
              <a:buFont typeface="Arial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/>
          </a:p>
        </p:txBody>
      </p:sp>
      <p:graphicFrame>
        <p:nvGraphicFramePr>
          <p:cNvPr id="70" name="Google Shape;70;p4"/>
          <p:cNvGraphicFramePr/>
          <p:nvPr/>
        </p:nvGraphicFramePr>
        <p:xfrm>
          <a:off x="582700" y="114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{37F5AC38-250B-45D3-B793-65C03802D469}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516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Niveau 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Résultat d’apprentissage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Connaissances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Habiletés et procédures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</a:tr>
              <a:tr h="1912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2e année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 </a:t>
                      </a:r>
                      <a:r>
                        <a:rPr b="1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adoptent </a:t>
                      </a: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des comportements d’écoute active qui permettent de </a:t>
                      </a:r>
                      <a:r>
                        <a:rPr b="1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démontrer</a:t>
                      </a: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leur intérêt dans diverses situations de communication.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 </a:t>
                      </a:r>
                      <a:r>
                        <a:rPr b="1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s’expriment</a:t>
                      </a: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dans diverses situations de communication, y compris celles qui permettent de créer des liens avec d’autres francophones.</a:t>
                      </a:r>
                      <a:r>
                        <a:rPr lang="fr" sz="1000" u="none" cap="none" strike="noStrike"/>
                        <a:t> </a:t>
                      </a:r>
                      <a:endParaRPr sz="1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fr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Lien</a:t>
                      </a:r>
                      <a:r>
                        <a:rPr lang="fr" sz="1400" u="none" cap="none" strike="noStrike">
                          <a:solidFill>
                            <a:schemeClr val="dk1"/>
                          </a:solidFill>
                        </a:rPr>
                        <a:t> - connaissances obligatoires, verbes qui explicite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1007325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Adopter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comportements d’écoute active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démontrer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00B0F0"/>
                          </a:solidFill>
                        </a:rPr>
                        <a:t>intérêt dans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divers situations de communication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s’exprimer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divers situations de communication, y compris celles qui permettent de créer des liens avec d’autres francophones </a:t>
                      </a:r>
                      <a:r>
                        <a:rPr lang="fr" sz="1400" u="none" cap="none" strike="noStrike"/>
                        <a:t>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d’enseignement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85185"/>
              <a:buNone/>
            </a:pPr>
            <a:r>
              <a:rPr b="1" lang="fr" sz="1800" u="sng">
                <a:latin typeface="Calibri"/>
                <a:ea typeface="Calibri"/>
                <a:cs typeface="Calibri"/>
                <a:sym typeface="Calibri"/>
              </a:rPr>
              <a:t>Idée organisatrice: Compréhension de textes</a:t>
            </a:r>
            <a:endParaRPr b="1" sz="18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6000"/>
              <a:buFont typeface="Arial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 b="1" sz="1800" u="sng"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6" name="Google Shape;76;p5"/>
          <p:cNvGraphicFramePr/>
          <p:nvPr/>
        </p:nvGraphicFramePr>
        <p:xfrm>
          <a:off x="952500" y="1297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{37F5AC38-250B-45D3-B793-65C03802D469}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83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Niveau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Résultat d’apprentissage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Connaissances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Habiletés et procédures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</a:tr>
              <a:tr h="162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2e année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 </a:t>
                      </a:r>
                      <a:r>
                        <a:rPr b="1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dégagent </a:t>
                      </a: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 sens des messages dans des textes littéraires et courants en </a:t>
                      </a:r>
                      <a:r>
                        <a:rPr b="1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tenant compte</a:t>
                      </a: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des stratégies de compréhension et </a:t>
                      </a:r>
                      <a:r>
                        <a:rPr b="1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font appel</a:t>
                      </a: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à leur vécu pour </a:t>
                      </a:r>
                      <a:r>
                        <a:rPr b="1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exprimer</a:t>
                      </a: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leur réaction.</a:t>
                      </a:r>
                      <a:r>
                        <a:rPr lang="fr" sz="1000" u="none" cap="none" strike="noStrike"/>
                        <a:t> </a:t>
                      </a:r>
                      <a:endParaRPr sz="1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Lien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</a:tr>
              <a:tr h="540450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Dégager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le sens des messages +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 tenir compte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stratégies de compréhension 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font appel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 + vécu 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exprimer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+ réaction </a:t>
                      </a:r>
                      <a:r>
                        <a:rPr lang="fr" sz="1400" u="none" cap="none" strike="noStrike"/>
                        <a:t>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d’enseignement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fr" sz="1800" u="sng">
                <a:latin typeface="Calibri"/>
                <a:ea typeface="Calibri"/>
                <a:cs typeface="Calibri"/>
                <a:sym typeface="Calibri"/>
              </a:rPr>
              <a:t>Idée organisatrice: Production de textes</a:t>
            </a:r>
            <a:endParaRPr b="1" sz="18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 sz="20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700"/>
          </a:p>
        </p:txBody>
      </p:sp>
      <p:graphicFrame>
        <p:nvGraphicFramePr>
          <p:cNvPr id="82" name="Google Shape;82;p6"/>
          <p:cNvGraphicFramePr/>
          <p:nvPr/>
        </p:nvGraphicFramePr>
        <p:xfrm>
          <a:off x="311700" y="1232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{37F5AC38-250B-45D3-B793-65C03802D469}</a:tableStyleId>
              </a:tblPr>
              <a:tblGrid>
                <a:gridCol w="1107075"/>
                <a:gridCol w="2832825"/>
                <a:gridCol w="1969950"/>
                <a:gridCol w="1969950"/>
              </a:tblGrid>
              <a:tr h="48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Niveau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Résultat d’apprentissage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Connaissances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Habiletés et procédures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</a:tr>
              <a:tr h="957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2e année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 </a:t>
                      </a:r>
                      <a:r>
                        <a:rPr b="1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produisent</a:t>
                      </a: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et </a:t>
                      </a:r>
                      <a:r>
                        <a:rPr b="1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présentent</a:t>
                      </a: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des textes littéraires et courants en </a:t>
                      </a:r>
                      <a:r>
                        <a:rPr b="1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explorant</a:t>
                      </a: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le processus de production 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Lien</a:t>
                      </a:r>
                      <a:r>
                        <a:rPr lang="fr" sz="1400" u="none" cap="none" strike="noStrike"/>
                        <a:t> - connaissances obligatoires, verbes qui explicite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hMerge="1"/>
              </a:tr>
              <a:tr h="957800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Produire et présenter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textes littéraires et courants +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 explorer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processus de production</a:t>
                      </a:r>
                      <a:r>
                        <a:rPr lang="fr" sz="1400" u="none" cap="none" strike="noStrike"/>
                        <a:t> 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d'enseignement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7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fr">
                <a:latin typeface="Calibri"/>
                <a:ea typeface="Calibri"/>
                <a:cs typeface="Calibri"/>
                <a:sym typeface="Calibri"/>
              </a:rPr>
              <a:t>Comprendre les verbes au niveau cognitif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7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8278"/>
              <a:buFont typeface="Arial"/>
              <a:buNone/>
            </a:pPr>
            <a:r>
              <a:rPr lang="fr" sz="1200" u="sng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Taxonomie de Bloom</a:t>
            </a:r>
            <a:r>
              <a:rPr lang="fr" sz="12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- schéma</a:t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8278"/>
              <a:buFont typeface="Arial"/>
              <a:buNone/>
            </a:pPr>
            <a:r>
              <a:t/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8278"/>
              <a:buFont typeface="Arial"/>
              <a:buNone/>
            </a:pPr>
            <a:r>
              <a:t/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65898"/>
              <a:buNone/>
            </a:pPr>
            <a:r>
              <a:rPr lang="fr" sz="1400">
                <a:latin typeface="Arial"/>
                <a:ea typeface="Arial"/>
                <a:cs typeface="Arial"/>
                <a:sym typeface="Arial"/>
              </a:rPr>
              <a:t>Organisation de textes: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Associer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caractéristiques à textes littéraires et courants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explorer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l’organisation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= </a:t>
            </a:r>
            <a:r>
              <a:rPr lang="fr" sz="1400">
                <a:solidFill>
                  <a:srgbClr val="9900FF"/>
                </a:solidFill>
                <a:latin typeface="Calibri"/>
                <a:ea typeface="Calibri"/>
                <a:cs typeface="Calibri"/>
                <a:sym typeface="Calibri"/>
              </a:rPr>
              <a:t>stratégies d’enseignement et activités d’évaluation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1381"/>
              <a:buFont typeface="Arial"/>
              <a:buNone/>
            </a:pPr>
            <a:r>
              <a:t/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65898"/>
              <a:buNone/>
            </a:pPr>
            <a:r>
              <a:rPr lang="fr" sz="1400">
                <a:latin typeface="Arial"/>
                <a:ea typeface="Arial"/>
                <a:cs typeface="Arial"/>
                <a:sym typeface="Arial"/>
              </a:rPr>
              <a:t>Communication orale: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Adopter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comportements d’écoute active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démontrer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400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intérêt dans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divers situations de communication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s’exprimer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divers situations de communication, y compris celles qui permettent de créer des liens avec d’autres francophones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= </a:t>
            </a:r>
            <a:r>
              <a:rPr lang="fr" sz="1400">
                <a:solidFill>
                  <a:srgbClr val="9900FF"/>
                </a:solidFill>
                <a:latin typeface="Calibri"/>
                <a:ea typeface="Calibri"/>
                <a:cs typeface="Calibri"/>
                <a:sym typeface="Calibri"/>
              </a:rPr>
              <a:t>stratégies d’enseignement et activités d’évaluation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1381"/>
              <a:buFont typeface="Arial"/>
              <a:buNone/>
            </a:pPr>
            <a:r>
              <a:t/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1381"/>
              <a:buNone/>
            </a:pPr>
            <a:r>
              <a:rPr lang="fr" sz="1400">
                <a:latin typeface="Arial"/>
                <a:ea typeface="Arial"/>
                <a:cs typeface="Arial"/>
                <a:sym typeface="Arial"/>
              </a:rPr>
              <a:t>Compréhension de textes: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Dégager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le sens des messages +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tenir compte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stratégies de compréhension 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font appel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+ vécu 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exprimer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réaction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= </a:t>
            </a:r>
            <a:r>
              <a:rPr lang="fr" sz="1400">
                <a:solidFill>
                  <a:srgbClr val="9900FF"/>
                </a:solidFill>
                <a:latin typeface="Calibri"/>
                <a:ea typeface="Calibri"/>
                <a:cs typeface="Calibri"/>
                <a:sym typeface="Calibri"/>
              </a:rPr>
              <a:t>stratégies d’enseignement et activités d’évaluation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1381"/>
              <a:buFont typeface="Arial"/>
              <a:buNone/>
            </a:pPr>
            <a:r>
              <a:t/>
            </a:r>
            <a:endParaRPr sz="1400">
              <a:solidFill>
                <a:srgbClr val="99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1381"/>
              <a:buFont typeface="Arial"/>
              <a:buNone/>
            </a:pPr>
            <a:r>
              <a:t/>
            </a:r>
            <a:endParaRPr sz="1400">
              <a:solidFill>
                <a:srgbClr val="99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65898"/>
              <a:buNone/>
            </a:pPr>
            <a:r>
              <a:rPr lang="fr" sz="1400">
                <a:latin typeface="Arial"/>
                <a:ea typeface="Arial"/>
                <a:cs typeface="Arial"/>
                <a:sym typeface="Arial"/>
              </a:rPr>
              <a:t>Production de textes: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Produire et présenter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textes littéraires et courants +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explorer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processus de production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= </a:t>
            </a:r>
            <a:r>
              <a:rPr lang="fr" sz="1400">
                <a:solidFill>
                  <a:srgbClr val="9900FF"/>
                </a:solidFill>
                <a:latin typeface="Calibri"/>
                <a:ea typeface="Calibri"/>
                <a:cs typeface="Calibri"/>
                <a:sym typeface="Calibri"/>
              </a:rPr>
              <a:t>stratégies d'enseignement et activités d’évaluation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65898"/>
              <a:buNone/>
            </a:pPr>
            <a:r>
              <a:t/>
            </a:r>
            <a:endParaRPr sz="1400">
              <a:solidFill>
                <a:srgbClr val="99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65898"/>
              <a:buNone/>
            </a:pPr>
            <a:r>
              <a:t/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93548"/>
              <a:buNone/>
            </a:pPr>
            <a:r>
              <a:t/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93548"/>
              <a:buNone/>
            </a:pPr>
            <a:r>
              <a:t/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ct val="193548"/>
              <a:buNone/>
            </a:pPr>
            <a:r>
              <a:rPr lang="fr" sz="1200" u="sng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Taxonomie de Bloom</a:t>
            </a:r>
            <a:r>
              <a:rPr lang="fr" sz="12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- détaillé</a:t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3d9d01ddd3_0_0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2659"/>
              <a:buFont typeface="Arial"/>
              <a:buNone/>
            </a:pPr>
            <a:r>
              <a:rPr b="1" lang="fr" sz="2088">
                <a:latin typeface="Calibri"/>
                <a:ea typeface="Calibri"/>
                <a:cs typeface="Calibri"/>
                <a:sym typeface="Calibri"/>
              </a:rPr>
              <a:t>Verbes 2</a:t>
            </a:r>
            <a:r>
              <a:rPr b="1" baseline="30000" lang="fr" sz="2088"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1" lang="fr" sz="2088">
                <a:latin typeface="Calibri"/>
                <a:ea typeface="Calibri"/>
                <a:cs typeface="Calibri"/>
                <a:sym typeface="Calibri"/>
              </a:rPr>
              <a:t> année</a:t>
            </a:r>
            <a:endParaRPr b="1" sz="2088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g23d9d01ddd3_0_0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Organisation de textes: 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Associer 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(mémoriser, comprendre et analyser) + 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caractéristiques à textes littéraires et courants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explorer 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(comprendre) + 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l’organisation</a:t>
            </a:r>
            <a:endParaRPr sz="150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Communication orale: 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Adopter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 (appliquer) + 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comportements d’écoute active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démontrer 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(comprendre et appliquer) + </a:t>
            </a:r>
            <a:r>
              <a:rPr lang="fr" sz="1500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intérêt dans 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diverses situations de communication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s’exprimer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 (appliquer) + 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diverses situations de communication, y compris celles qui permettent de créer des liens avec d’autres francophones</a:t>
            </a:r>
            <a:endParaRPr sz="150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Compréhension de textes: 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Dégager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 (évaluer) + 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le sens des messages +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tenir compte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 (appliquer)+ 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stratégies de compréhension + 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font appel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(appliquer) 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vécu + 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exprimer 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(appliquer) 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réaction</a:t>
            </a:r>
            <a:endParaRPr sz="150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Production de textes: 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Produire 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(créer) 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et présenter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 (évaluer) + 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textes littéraires et courants +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explorer 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(analyser) + 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processus de production</a:t>
            </a:r>
            <a:endParaRPr sz="150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g23b02a6709f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29775" y="4364196"/>
            <a:ext cx="1574123" cy="47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g23b02a6709f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67500" y="3479400"/>
            <a:ext cx="2247900" cy="22479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g23b02a6709f_0_0"/>
          <p:cNvSpPr txBox="1"/>
          <p:nvPr/>
        </p:nvSpPr>
        <p:spPr>
          <a:xfrm>
            <a:off x="330250" y="534075"/>
            <a:ext cx="8503800" cy="34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fr" sz="33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Merci!</a:t>
            </a:r>
            <a:endParaRPr b="1" i="0" sz="33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Consultez toutes les ressources pour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5"/>
              </a:rPr>
              <a:t>la mise en oeuvre du Nouveau Curriculum ICI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t/>
            </a:r>
            <a:endParaRPr b="1" i="0" sz="33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1" i="0" sz="25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fr" sz="33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Contactez-nous! 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Courriel: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6"/>
              </a:rPr>
              <a:t>consortium@cpfpp.ab.ca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Site web: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7"/>
              </a:rPr>
              <a:t>cpfpp.ab.ca </a:t>
            </a: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-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8"/>
              </a:rPr>
              <a:t>arpdc.ab.ca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Twitter: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9"/>
              </a:rPr>
              <a:t>@CPFPP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pic>
        <p:nvPicPr>
          <p:cNvPr id="102" name="Google Shape;102;g23b02a6709f_0_0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259925" y="1217900"/>
            <a:ext cx="1574125" cy="1574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