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5143500" cx="9144000"/>
  <p:notesSz cx="6858000" cy="9144000"/>
  <p:embeddedFontLst>
    <p:embeddedFont>
      <p:font typeface="Old Standard TT"/>
      <p:regular r:id="rId16"/>
      <p:bold r:id="rId17"/>
      <p: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iaC5GTjkt1Gz1GJ/+YeUztCJmx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0CBF7F4-517C-47CB-A94B-CE58C5D73955}">
  <a:tblStyle styleId="{A0CBF7F4-517C-47CB-A94B-CE58C5D73955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ldStandardTT-bold.fntdata"/><Relationship Id="rId16" Type="http://schemas.openxmlformats.org/officeDocument/2006/relationships/font" Target="fonts/OldStandardTT-regular.fntdata"/><Relationship Id="rId5" Type="http://schemas.openxmlformats.org/officeDocument/2006/relationships/slideMaster" Target="slideMasters/slideMaster1.xml"/><Relationship Id="rId19" Type="http://customschemas.google.com/relationships/presentationmetadata" Target="metadata"/><Relationship Id="rId6" Type="http://schemas.openxmlformats.org/officeDocument/2006/relationships/notesMaster" Target="notesMasters/notesMaster1.xml"/><Relationship Id="rId18" Type="http://schemas.openxmlformats.org/officeDocument/2006/relationships/font" Target="fonts/OldStandardTT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5" name="Google Shape;45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5" name="Google Shape;55;p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23da1fa5f2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23da1fa5f2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3ac7c9d9e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23ac7c9d9e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4" name="Google Shape;1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1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Google Shape;22;p11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" name="Google Shape;23;p11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2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5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39" name="Google Shape;39;p15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b="0" i="0" sz="3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b="0" i="0" sz="18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 b="0" i="0" sz="14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drive.google.com/drive/folders/1_k_c10mUr7oQt6l-QZPj4SOxPEM5HS2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seduc.cssdd.gouv.qc.ca/wp-content/uploads/2017/11/Blomm-r%c3%a9vis%c3%a9.png" TargetMode="External"/><Relationship Id="rId4" Type="http://schemas.openxmlformats.org/officeDocument/2006/relationships/hyperlink" Target="https://afeseo.ca/wp-content/uploads/2021/02/Taxonomie-cognitif-et-socio-affectif.pdf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0" Type="http://schemas.openxmlformats.org/officeDocument/2006/relationships/image" Target="../media/image5.png"/><Relationship Id="rId9" Type="http://schemas.openxmlformats.org/officeDocument/2006/relationships/hyperlink" Target="https://twitter.com/CPFPP" TargetMode="External"/><Relationship Id="rId5" Type="http://schemas.openxmlformats.org/officeDocument/2006/relationships/hyperlink" Target="https://moodle.frab.ca/course/view.php?id=8757" TargetMode="External"/><Relationship Id="rId6" Type="http://schemas.openxmlformats.org/officeDocument/2006/relationships/hyperlink" Target="mailto:consortium@cpfpp.ab.ca" TargetMode="External"/><Relationship Id="rId7" Type="http://schemas.openxmlformats.org/officeDocument/2006/relationships/hyperlink" Target="https://cpfpp.ab.ca/" TargetMode="External"/><Relationship Id="rId8" Type="http://schemas.openxmlformats.org/officeDocument/2006/relationships/hyperlink" Target="https://arpdc.ab.ca/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11111"/>
              <a:buNone/>
            </a:pPr>
            <a:r>
              <a:rPr lang="fr"/>
              <a:t>L’évaluation avec le nouveau curriculum FLPL </a:t>
            </a:r>
            <a:endParaRPr/>
          </a:p>
        </p:txBody>
      </p:sp>
      <p:sp>
        <p:nvSpPr>
          <p:cNvPr id="48" name="Google Shape;48;p1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fr"/>
              <a:t>1</a:t>
            </a:r>
            <a:r>
              <a:rPr baseline="30000" lang="fr"/>
              <a:t>re</a:t>
            </a:r>
            <a:r>
              <a:rPr lang="fr"/>
              <a:t> année</a:t>
            </a:r>
            <a:endParaRPr/>
          </a:p>
        </p:txBody>
      </p:sp>
      <p:sp>
        <p:nvSpPr>
          <p:cNvPr id="49" name="Google Shape;49;p1"/>
          <p:cNvSpPr txBox="1"/>
          <p:nvPr/>
        </p:nvSpPr>
        <p:spPr>
          <a:xfrm>
            <a:off x="6508376" y="2097741"/>
            <a:ext cx="42134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88518" y="1866600"/>
            <a:ext cx="3898900" cy="2247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8150" y="44219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" name="Google Shape;5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59675" y="3537200"/>
            <a:ext cx="2247900" cy="2247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4165"/>
              <a:buNone/>
            </a:pPr>
            <a:r>
              <a:rPr b="0" i="0" lang="fr" sz="32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 Idées organisatrices</a:t>
            </a: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L’organisation des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communication orale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 vocabulaire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conscience phonologique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phonographie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fluidité en lecture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compréhension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production de textes</a:t>
            </a:r>
            <a:endParaRPr/>
          </a:p>
          <a:p>
            <a:pPr indent="-342900" lvl="0" marL="452755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Font typeface="Arial"/>
              <a:buChar char="•"/>
            </a:pPr>
            <a:r>
              <a:rPr b="0" i="0" lang="fr" sz="180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 grammaire</a:t>
            </a:r>
            <a:endParaRPr/>
          </a:p>
          <a:p>
            <a:pPr indent="0" lvl="0" marL="1143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8107"/>
              <a:buNone/>
            </a:pPr>
            <a:br>
              <a:rPr b="0" lang="fr">
                <a:latin typeface="Calibri"/>
                <a:ea typeface="Calibri"/>
                <a:cs typeface="Calibri"/>
                <a:sym typeface="Calibri"/>
              </a:rPr>
            </a:b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3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1580" u="sng">
                <a:latin typeface="Calibri"/>
                <a:ea typeface="Calibri"/>
                <a:cs typeface="Calibri"/>
                <a:sym typeface="Calibri"/>
              </a:rPr>
              <a:t>Idée organisatrice : Organisation de textes – </a:t>
            </a:r>
            <a:r>
              <a:rPr lang="fr" sz="1580" u="sng">
                <a:latin typeface="Calibri"/>
                <a:ea typeface="Calibri"/>
                <a:cs typeface="Calibri"/>
                <a:sym typeface="Calibri"/>
              </a:rPr>
              <a:t>textes qui peuvent être lus, vus, entendus ou produits</a:t>
            </a:r>
            <a:endParaRPr sz="15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1500">
              <a:solidFill>
                <a:srgbClr val="4A86E8"/>
              </a:solidFill>
            </a:endParaRPr>
          </a:p>
        </p:txBody>
      </p:sp>
      <p:graphicFrame>
        <p:nvGraphicFramePr>
          <p:cNvPr id="64" name="Google Shape;64;p3"/>
          <p:cNvGraphicFramePr/>
          <p:nvPr/>
        </p:nvGraphicFramePr>
        <p:xfrm>
          <a:off x="851650" y="116319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{A0CBF7F4-517C-47CB-A94B-CE58C5D73955}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476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Niveau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Résultat d’apprentissage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Genres ciblés (chaque genre a deux sous-rangées: caractéristiques et structure)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6E6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Habilétes et procédures</a:t>
                      </a:r>
                      <a:endParaRPr b="1" sz="1050" u="none" cap="none" strike="noStrik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68575" marL="6857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solidFill>
                      <a:srgbClr val="E7E6E6"/>
                    </a:solidFill>
                  </a:tcPr>
                </a:tc>
              </a:tr>
              <a:tr h="2532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1re année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Les élèves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distinguent 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divers textes et en </a:t>
                      </a:r>
                      <a:r>
                        <a:rPr b="1"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reconnaissent</a:t>
                      </a:r>
                      <a:r>
                        <a:rPr lang="fr" sz="12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l’ordre séquentiel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b="1"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rPr b="1" lang="fr" sz="105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Littéraires et courants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105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Distinguer </a:t>
                      </a:r>
                      <a:r>
                        <a:rPr lang="fr" sz="9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un texte qui raconte une histoire d’un texte qui donne de l’information.</a:t>
                      </a:r>
                      <a:endParaRPr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Discuter </a:t>
                      </a:r>
                      <a:r>
                        <a:rPr lang="fr" sz="9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 similarités et des différences entre des textes.</a:t>
                      </a:r>
                      <a:endParaRPr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Repérer </a:t>
                      </a:r>
                      <a:r>
                        <a:rPr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 début, le milieu et la fin d’un texte.</a:t>
                      </a:r>
                      <a:endParaRPr sz="9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00"/>
                        <a:buFont typeface="Arial"/>
                        <a:buNone/>
                      </a:pPr>
                      <a:r>
                        <a:rPr b="1"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Remettre </a:t>
                      </a:r>
                      <a:r>
                        <a:rPr lang="fr" sz="900" u="none" cap="none" strike="noStrike">
                          <a:solidFill>
                            <a:schemeClr val="dk1"/>
                          </a:solidFill>
                          <a:highlight>
                            <a:srgbClr val="FFFFFF"/>
                          </a:highlight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ordre les évènements principaux d’un texte à l’aide d’images et de mots.</a:t>
                      </a:r>
                      <a:endParaRPr b="1" sz="9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22175">
                <a:tc grid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Distinguer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divers textes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reconnaître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ordre séquentielle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"/>
          <p:cNvSpPr txBox="1"/>
          <p:nvPr>
            <p:ph type="title"/>
          </p:nvPr>
        </p:nvSpPr>
        <p:spPr>
          <a:xfrm>
            <a:off x="582700" y="433050"/>
            <a:ext cx="82977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7581"/>
              <a:buNone/>
            </a:pPr>
            <a:r>
              <a:rPr b="1" lang="fr" sz="1777" u="sng">
                <a:latin typeface="Calibri"/>
                <a:ea typeface="Calibri"/>
                <a:cs typeface="Calibri"/>
                <a:sym typeface="Calibri"/>
              </a:rPr>
              <a:t>Idée organisatrice: La communication orale</a:t>
            </a:r>
            <a:endParaRPr b="1" sz="1777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/>
          </a:p>
        </p:txBody>
      </p:sp>
      <p:graphicFrame>
        <p:nvGraphicFramePr>
          <p:cNvPr id="70" name="Google Shape;70;p4"/>
          <p:cNvGraphicFramePr/>
          <p:nvPr/>
        </p:nvGraphicFramePr>
        <p:xfrm>
          <a:off x="600635" y="11430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{A0CBF7F4-517C-47CB-A94B-CE58C5D73955}</a:tableStyleId>
              </a:tblPr>
              <a:tblGrid>
                <a:gridCol w="1791825"/>
                <a:gridCol w="1809750"/>
                <a:gridCol w="1809750"/>
                <a:gridCol w="1809750"/>
              </a:tblGrid>
              <a:tr h="516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 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CCCCCC"/>
                    </a:solidFill>
                  </a:tcPr>
                </a:tc>
              </a:tr>
              <a:tr h="19123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1re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reconnaissent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comportements d’écoute active qui permettent de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démonter 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leur intérêt envers divers sujets.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utilisent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un langage verbal et un langage non verbal pour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s’exprimer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dans diverses situations de communication orale et pour </a:t>
                      </a:r>
                      <a:r>
                        <a:rPr b="1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participer</a:t>
                      </a:r>
                      <a:r>
                        <a:rPr b="0" i="0" lang="fr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à des activités en français.</a:t>
                      </a:r>
                      <a:r>
                        <a:rPr lang="fr" sz="1000" u="none" cap="none" strike="noStrike"/>
                        <a:t> </a:t>
                      </a:r>
                      <a:endParaRPr sz="1000" u="none" cap="none" strike="noStrike">
                        <a:solidFill>
                          <a:schemeClr val="dk1"/>
                        </a:solidFill>
                        <a:highlight>
                          <a:srgbClr val="FFFFFF"/>
                        </a:highlight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 - connaissances obligatoires, verbes qui explicite</a:t>
                      </a:r>
                      <a:endParaRPr sz="14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</a:tr>
              <a:tr h="1007325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Reconnaitre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comportements d’écoute active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démontrer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intérêt envers divers sujets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utiliser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langage verbal et non verbal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s’exprimer </a:t>
                      </a:r>
                      <a:r>
                        <a:rPr lang="fr" sz="1400" u="none" cap="none" strike="noStrike"/>
                        <a:t>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diverses situations 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participer 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+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 activités en français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85185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Compréhension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60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6" name="Google Shape;76;p5"/>
          <p:cNvGraphicFramePr/>
          <p:nvPr/>
        </p:nvGraphicFramePr>
        <p:xfrm>
          <a:off x="952500" y="1297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{A0CBF7F4-517C-47CB-A94B-CE58C5D73955}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831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6271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1re année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dégagent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le sens des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messages dans des textes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et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tenant compte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 indices et des stratégies qui appuient la compréhension et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font des liens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avec leurs expériences personnelles.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 hMerge="1"/>
              </a:tr>
              <a:tr h="54045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Dégager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le sens des messages </a:t>
                      </a:r>
                      <a:r>
                        <a:rPr lang="fr" sz="1400" u="none" cap="none" strike="noStrike">
                          <a:solidFill>
                            <a:schemeClr val="dk1"/>
                          </a:solidFill>
                        </a:rPr>
                        <a:t>+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 tenir compte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indices et stratégies </a:t>
                      </a:r>
                      <a:r>
                        <a:rPr lang="fr" sz="1400" u="none" cap="none" strike="noStrike"/>
                        <a:t>+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font des liens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 + expériences personnelles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d’enseignement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fr" sz="1800" u="sng">
                <a:latin typeface="Calibri"/>
                <a:ea typeface="Calibri"/>
                <a:cs typeface="Calibri"/>
                <a:sym typeface="Calibri"/>
              </a:rPr>
              <a:t>Idée organisatrice: Production de textes</a:t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500"/>
              <a:t>***</a:t>
            </a:r>
            <a:r>
              <a:rPr lang="fr" sz="1500">
                <a:solidFill>
                  <a:srgbClr val="FF0000"/>
                </a:solidFill>
              </a:rPr>
              <a:t>verbes</a:t>
            </a:r>
            <a:r>
              <a:rPr lang="fr" sz="1500"/>
              <a:t>		***</a:t>
            </a:r>
            <a:r>
              <a:rPr lang="fr" sz="1500">
                <a:solidFill>
                  <a:srgbClr val="4A86E8"/>
                </a:solidFill>
              </a:rPr>
              <a:t>concepts</a:t>
            </a:r>
            <a:endParaRPr sz="20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graphicFrame>
        <p:nvGraphicFramePr>
          <p:cNvPr id="82" name="Google Shape;82;p6"/>
          <p:cNvGraphicFramePr/>
          <p:nvPr/>
        </p:nvGraphicFramePr>
        <p:xfrm>
          <a:off x="311700" y="12326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{A0CBF7F4-517C-47CB-A94B-CE58C5D73955}</a:tableStyleId>
              </a:tblPr>
              <a:tblGrid>
                <a:gridCol w="1107075"/>
                <a:gridCol w="2832825"/>
                <a:gridCol w="1969950"/>
                <a:gridCol w="1969950"/>
              </a:tblGrid>
              <a:tr h="48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Niveau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Résultat d’apprentissage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Connaissances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Habiletés et procédures</a:t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rgbClr val="B7B7B7"/>
                    </a:solidFill>
                  </a:tcPr>
                </a:tc>
              </a:tr>
              <a:tr h="957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/>
                        <a:t>1re année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Les élèves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produisent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présentent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des textes en </a:t>
                      </a:r>
                      <a:r>
                        <a:rPr b="1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s’initiant </a:t>
                      </a:r>
                      <a:r>
                        <a:rPr b="0" i="0" lang="fr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au processus de production de textes.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91425" marB="91425" marR="91425" marL="91425"/>
                </a:tc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sng" cap="none" strike="noStrike">
                          <a:solidFill>
                            <a:schemeClr val="hlink"/>
                          </a:solidFill>
                          <a:hlinkClick r:id="rId3"/>
                        </a:rPr>
                        <a:t>Lien</a:t>
                      </a:r>
                      <a:r>
                        <a:rPr lang="fr" sz="1400" u="none" cap="none" strike="noStrike"/>
                        <a:t> - connaissances obligatoires, verbes qui explicite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 hMerge="1"/>
              </a:tr>
              <a:tr h="957800">
                <a:tc gridSpan="4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Produire et présenter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textes + </a:t>
                      </a:r>
                      <a:r>
                        <a:rPr lang="fr" sz="1400" u="none" cap="none" strike="noStrike">
                          <a:solidFill>
                            <a:srgbClr val="FF0000"/>
                          </a:solidFill>
                        </a:rPr>
                        <a:t>s’initier</a:t>
                      </a:r>
                      <a:r>
                        <a:rPr lang="fr" sz="1400" u="none" cap="none" strike="noStrike"/>
                        <a:t> + </a:t>
                      </a:r>
                      <a:r>
                        <a:rPr lang="fr" sz="1400" u="none" cap="none" strike="noStrike">
                          <a:solidFill>
                            <a:srgbClr val="4A86E8"/>
                          </a:solidFill>
                        </a:rPr>
                        <a:t>processus</a:t>
                      </a:r>
                      <a:r>
                        <a:rPr lang="fr" sz="1400" u="none" cap="none" strike="noStrike"/>
                        <a:t> </a:t>
                      </a:r>
                      <a:r>
                        <a:rPr lang="fr" sz="1400" u="none" cap="none" strike="noStrike">
                          <a:solidFill>
                            <a:srgbClr val="00B0F0"/>
                          </a:solidFill>
                        </a:rPr>
                        <a:t>de production de textes </a:t>
                      </a:r>
                      <a:r>
                        <a:rPr lang="fr" sz="1400" u="none" cap="none" strike="noStrike"/>
                        <a:t>= </a:t>
                      </a:r>
                      <a:r>
                        <a:rPr lang="fr" sz="1400" u="none" cap="none" strike="noStrike">
                          <a:solidFill>
                            <a:srgbClr val="9900FF"/>
                          </a:solidFill>
                        </a:rPr>
                        <a:t>stratégies d'enseignement et activités d’évaluation</a:t>
                      </a:r>
                      <a:endParaRPr sz="1400" u="none" cap="none" strike="noStrike">
                        <a:solidFill>
                          <a:srgbClr val="9900FF"/>
                        </a:solidFill>
                      </a:endParaRPr>
                    </a:p>
                  </a:txBody>
                  <a:tcPr marT="91425" marB="91425" marR="91425" marL="91425"/>
                </a:tc>
                <a:tc hMerge="1"/>
                <a:tc hMerge="1"/>
                <a:tc hMerge="1"/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7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fr">
                <a:latin typeface="Calibri"/>
                <a:ea typeface="Calibri"/>
                <a:cs typeface="Calibri"/>
                <a:sym typeface="Calibri"/>
              </a:rPr>
              <a:t>Comprendre les verbes au niveau cognitif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7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4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schéma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Distinguer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textes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ordre séquentielle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5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94623"/>
              <a:buFont typeface="Arial"/>
              <a:buNone/>
            </a:pPr>
            <a:r>
              <a:t/>
            </a:r>
            <a:endParaRPr sz="15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Reconnaitre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intérêt envers divers sujets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utiliser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langage verbal et non verbal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diverses situations </a:t>
            </a:r>
            <a:r>
              <a:rPr lang="fr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participer </a:t>
            </a:r>
            <a:r>
              <a:rPr lang="fr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activités en français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5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1381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Dégager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le sens des messages </a:t>
            </a:r>
            <a:r>
              <a:rPr lang="fr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tenir compte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indices et stratégies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5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des liens</a:t>
            </a:r>
            <a:r>
              <a:rPr lang="fr" sz="15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+ expériences personnelles </a:t>
            </a:r>
            <a:r>
              <a:rPr lang="fr" sz="15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5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d’enseignement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1381"/>
              <a:buFont typeface="Arial"/>
              <a:buNone/>
            </a:pPr>
            <a:r>
              <a:t/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rPr lang="fr" sz="14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et présenter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s’initier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processus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de production de textes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= </a:t>
            </a:r>
            <a:r>
              <a:rPr lang="fr" sz="1600">
                <a:solidFill>
                  <a:srgbClr val="9900FF"/>
                </a:solidFill>
                <a:latin typeface="Calibri"/>
                <a:ea typeface="Calibri"/>
                <a:cs typeface="Calibri"/>
                <a:sym typeface="Calibri"/>
              </a:rPr>
              <a:t>stratégies d'enseignement et activités d’évaluation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t/>
            </a:r>
            <a:endParaRPr sz="1400">
              <a:solidFill>
                <a:srgbClr val="9900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65898"/>
              <a:buNone/>
            </a:pPr>
            <a:r>
              <a:t/>
            </a:r>
            <a:endParaRPr sz="14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93548"/>
              <a:buNone/>
            </a:pPr>
            <a:r>
              <a:t/>
            </a:r>
            <a:endParaRPr sz="12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ct val="154838"/>
              <a:buNone/>
            </a:pPr>
            <a:r>
              <a:rPr lang="fr" sz="1500" u="sng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Taxonomie de Bloom</a:t>
            </a:r>
            <a:r>
              <a:rPr lang="fr" sz="1500">
                <a:solidFill>
                  <a:schemeClr val="accent5"/>
                </a:solidFill>
                <a:latin typeface="Calibri"/>
                <a:ea typeface="Calibri"/>
                <a:cs typeface="Calibri"/>
                <a:sym typeface="Calibri"/>
              </a:rPr>
              <a:t> - détaillé</a:t>
            </a:r>
            <a:endParaRPr sz="1500">
              <a:solidFill>
                <a:schemeClr val="accent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3da1fa5f29_0_0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fr" sz="2080" u="sng">
                <a:latin typeface="Calibri"/>
                <a:ea typeface="Calibri"/>
                <a:cs typeface="Calibri"/>
                <a:sym typeface="Calibri"/>
              </a:rPr>
              <a:t>Verbes 1</a:t>
            </a:r>
            <a:r>
              <a:rPr b="1" baseline="30000" lang="fr" sz="2080" u="sng">
                <a:latin typeface="Calibri"/>
                <a:ea typeface="Calibri"/>
                <a:cs typeface="Calibri"/>
                <a:sym typeface="Calibri"/>
              </a:rPr>
              <a:t>re</a:t>
            </a:r>
            <a:r>
              <a:rPr b="1" lang="fr" sz="2080" u="sng">
                <a:latin typeface="Calibri"/>
                <a:ea typeface="Calibri"/>
                <a:cs typeface="Calibri"/>
                <a:sym typeface="Calibri"/>
              </a:rPr>
              <a:t> année</a:t>
            </a:r>
            <a:endParaRPr b="1" sz="208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94" name="Google Shape;94;g23da1fa5f29_0_0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Organisation de textes: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Distinguer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(comprendre)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 textes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reconnaître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(comprendre)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ordre séquentielle</a:t>
            </a:r>
            <a:endParaRPr sz="16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Communication orale: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Reconnaitre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(comprendre)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comportements d’écoute active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démontrer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(comprendre et appliquer)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intérêt envers divers sujets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utiliser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langage verbal et non verbal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s’exprimer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(appliquer)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diverses situations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participer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(appliquer) +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activités en français</a:t>
            </a:r>
            <a:endParaRPr sz="160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Compréhension de textes: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Dégager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le sens des messages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tenir compte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indices et stratégies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font des liens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(analyser)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+ expériences personnelles</a:t>
            </a:r>
            <a:endParaRPr sz="1600">
              <a:solidFill>
                <a:srgbClr val="4A86E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6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Production de textes: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Produire 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(créer)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et présenter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(évaluer)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textes + </a:t>
            </a:r>
            <a:r>
              <a:rPr lang="fr" sz="16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s’initier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(appliquer) + </a:t>
            </a:r>
            <a:r>
              <a:rPr lang="fr" sz="1600">
                <a:solidFill>
                  <a:srgbClr val="4A86E8"/>
                </a:solidFill>
                <a:latin typeface="Calibri"/>
                <a:ea typeface="Calibri"/>
                <a:cs typeface="Calibri"/>
                <a:sym typeface="Calibri"/>
              </a:rPr>
              <a:t>processus</a:t>
            </a:r>
            <a:r>
              <a:rPr lang="fr" sz="16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" sz="1600">
                <a:solidFill>
                  <a:srgbClr val="00B0F0"/>
                </a:solidFill>
                <a:latin typeface="Calibri"/>
                <a:ea typeface="Calibri"/>
                <a:cs typeface="Calibri"/>
                <a:sym typeface="Calibri"/>
              </a:rPr>
              <a:t>de production de textes</a:t>
            </a:r>
            <a:endParaRPr sz="1600">
              <a:solidFill>
                <a:srgbClr val="00B0F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3ac7c9d9e4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29775" y="4364196"/>
            <a:ext cx="1574123" cy="478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23ac7c9d9e4_0_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67500" y="3479400"/>
            <a:ext cx="2247900" cy="2247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23ac7c9d9e4_0_7"/>
          <p:cNvSpPr txBox="1"/>
          <p:nvPr/>
        </p:nvSpPr>
        <p:spPr>
          <a:xfrm>
            <a:off x="330250" y="534075"/>
            <a:ext cx="8503800" cy="343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Merci!</a:t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t/>
            </a:r>
            <a:endParaRPr b="1" i="0" sz="27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Consultez toutes les ressources pour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5"/>
              </a:rPr>
              <a:t>la mise en oeuvre du Nouveau Curriculum ICI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t/>
            </a:r>
            <a:endParaRPr b="1" i="0" sz="33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t/>
            </a:r>
            <a:endParaRPr b="1" i="0" sz="25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fr" sz="33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Contactez-nous! 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Courriel: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6"/>
              </a:rPr>
              <a:t>consortium@cpfpp.ab.ca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Site web: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7"/>
              </a:rPr>
              <a:t>cpfpp.ab.ca </a:t>
            </a: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 -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8"/>
              </a:rPr>
              <a:t>arpdc.ab.ca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" sz="1400" u="none" cap="none" strike="noStrike">
                <a:solidFill>
                  <a:srgbClr val="000000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Twitter: </a:t>
            </a:r>
            <a:r>
              <a:rPr b="0" i="0" lang="fr" sz="1400" u="sng" cap="none" strike="noStrike">
                <a:solidFill>
                  <a:schemeClr val="hlink"/>
                </a:solidFill>
                <a:latin typeface="Old Standard TT"/>
                <a:ea typeface="Old Standard TT"/>
                <a:cs typeface="Old Standard TT"/>
                <a:sym typeface="Old Standard TT"/>
                <a:hlinkClick r:id="rId9"/>
              </a:rPr>
              <a:t>@CPFPP</a:t>
            </a:r>
            <a:endParaRPr b="0" i="0" sz="1400" u="none" cap="none" strike="noStrike">
              <a:solidFill>
                <a:srgbClr val="000000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id="102" name="Google Shape;102;g23ac7c9d9e4_0_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7259925" y="1217900"/>
            <a:ext cx="1574125" cy="1574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