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5143500" cx="9144000"/>
  <p:notesSz cx="6858000" cy="9144000"/>
  <p:embeddedFontLst>
    <p:embeddedFont>
      <p:font typeface="Raleway"/>
      <p:regular r:id="rId18"/>
      <p:bold r:id="rId19"/>
      <p:italic r:id="rId20"/>
      <p:boldItalic r:id="rId21"/>
    </p:embeddedFont>
    <p:embeddedFont>
      <p:font typeface="Lato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6" roundtripDataSignature="AMtx7mi9V93POYS2vaA9k3sjJbhiVcRZ4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6AE46AC-8CB3-4BEC-8F3F-F17CC0C83A36}">
  <a:tblStyle styleId="{96AE46AC-8CB3-4BEC-8F3F-F17CC0C83A36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aleway-italic.fntdata"/><Relationship Id="rId22" Type="http://schemas.openxmlformats.org/officeDocument/2006/relationships/font" Target="fonts/Lato-regular.fntdata"/><Relationship Id="rId21" Type="http://schemas.openxmlformats.org/officeDocument/2006/relationships/font" Target="fonts/Raleway-boldItalic.fntdata"/><Relationship Id="rId24" Type="http://schemas.openxmlformats.org/officeDocument/2006/relationships/font" Target="fonts/Lato-italic.fntdata"/><Relationship Id="rId23" Type="http://schemas.openxmlformats.org/officeDocument/2006/relationships/font" Target="fonts/La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customschemas.google.com/relationships/presentationmetadata" Target="metadata"/><Relationship Id="rId25" Type="http://schemas.openxmlformats.org/officeDocument/2006/relationships/font" Target="fonts/Lato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font" Target="fonts/Raleway-bold.fntdata"/><Relationship Id="rId18" Type="http://schemas.openxmlformats.org/officeDocument/2006/relationships/font" Target="fonts/Raleway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106b9a0c5b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g2106b9a0c5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0" name="Google Shape;70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Google Shape;7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107b4516b5_0_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g2107b4516b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107b4516b5_0_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g2107b4516b5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2a6d77e803_0_4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4" name="Google Shape;104;g22a6d77e803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2a6d77e803_0_4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1" name="Google Shape;111;g22a6d77e803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9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9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5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5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6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7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7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7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8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curriculum.learnalberta.ca/home/en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arpdc.ab.ca/new-curriculum-resources/" TargetMode="External"/><Relationship Id="rId4" Type="http://schemas.openxmlformats.org/officeDocument/2006/relationships/hyperlink" Target="https://tc2.ca/" TargetMode="External"/><Relationship Id="rId5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arpdcresources.ca/wp-content/uploads/2017/09/fr-competency-communication.pdf" TargetMode="External"/><Relationship Id="rId4" Type="http://schemas.openxmlformats.org/officeDocument/2006/relationships/hyperlink" Target="https://arpdcresources.ca/wp-content/uploads/2017/09/student-competency-cards-french.pdf" TargetMode="External"/><Relationship Id="rId5" Type="http://schemas.openxmlformats.org/officeDocument/2006/relationships/hyperlink" Target="https://arpdcresources.ca/consortia/learning-through-competencies/#:~:text=Competencies%20are%20combinations%20of%20knowledge,and%20across%20all%20subject%20areas." TargetMode="External"/><Relationship Id="rId6" Type="http://schemas.openxmlformats.org/officeDocument/2006/relationships/image" Target="../media/image5.png"/><Relationship Id="rId7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Relationship Id="rId4" Type="http://schemas.openxmlformats.org/officeDocument/2006/relationships/hyperlink" Target="https://curriculum.learnalberta.ca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ctrTitle"/>
          </p:nvPr>
        </p:nvSpPr>
        <p:spPr>
          <a:xfrm>
            <a:off x="352533" y="315950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 sz="4200"/>
              <a:t>Ressource pour le langage oral:</a:t>
            </a:r>
            <a:endParaRPr sz="4200"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en" sz="4200"/>
              <a:t>Les tableaux </a:t>
            </a:r>
            <a:endParaRPr/>
          </a:p>
        </p:txBody>
      </p:sp>
      <p:sp>
        <p:nvSpPr>
          <p:cNvPr id="55" name="Google Shape;55;p1"/>
          <p:cNvSpPr txBox="1"/>
          <p:nvPr>
            <p:ph idx="1" type="subTitle"/>
          </p:nvPr>
        </p:nvSpPr>
        <p:spPr>
          <a:xfrm>
            <a:off x="352525" y="24565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7647"/>
              <a:buNone/>
            </a:pPr>
            <a:r>
              <a:rPr lang="en"/>
              <a:t>Pour soutenir</a:t>
            </a:r>
            <a:r>
              <a:rPr lang="en"/>
              <a:t> </a:t>
            </a:r>
            <a:r>
              <a:rPr lang="en" u="sng">
                <a:solidFill>
                  <a:schemeClr val="hlink"/>
                </a:solidFill>
                <a:hlinkClick r:id="rId3"/>
              </a:rPr>
              <a:t>nouveau LearnAlberta</a:t>
            </a:r>
            <a:r>
              <a:rPr lang="en"/>
              <a:t> </a:t>
            </a:r>
            <a:r>
              <a:rPr lang="en"/>
              <a:t>sur Français immersion et littérature </a:t>
            </a:r>
            <a:endParaRPr/>
          </a:p>
        </p:txBody>
      </p:sp>
      <p:pic>
        <p:nvPicPr>
          <p:cNvPr id="56" name="Google Shape;5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2800" y="3326138"/>
            <a:ext cx="3818865" cy="121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583050" y="2894250"/>
            <a:ext cx="2249251" cy="2249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Vidéo des Tableaux à venir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/>
              <a:t>Ressources et références</a:t>
            </a:r>
            <a:endParaRPr/>
          </a:p>
        </p:txBody>
      </p:sp>
      <p:sp>
        <p:nvSpPr>
          <p:cNvPr id="126" name="Google Shape;126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ARPDC New Curriculum Resources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The Critical Thinking Consortium</a:t>
            </a:r>
            <a:endParaRPr/>
          </a:p>
        </p:txBody>
      </p:sp>
      <p:pic>
        <p:nvPicPr>
          <p:cNvPr id="127" name="Google Shape;127;p8"/>
          <p:cNvPicPr preferRelativeResize="0"/>
          <p:nvPr/>
        </p:nvPicPr>
        <p:blipFill rotWithShape="1">
          <a:blip r:embed="rId5">
            <a:alphaModFix amt="29000"/>
          </a:blip>
          <a:srcRect b="0" l="0" r="0" t="0"/>
          <a:stretch/>
        </p:blipFill>
        <p:spPr>
          <a:xfrm>
            <a:off x="-108437" y="0"/>
            <a:ext cx="9360876" cy="539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106b9a0c5b_0_0"/>
          <p:cNvSpPr txBox="1"/>
          <p:nvPr/>
        </p:nvSpPr>
        <p:spPr>
          <a:xfrm>
            <a:off x="140698" y="1226300"/>
            <a:ext cx="3801600" cy="123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u="sng">
                <a:solidFill>
                  <a:srgbClr val="67003F"/>
                </a:solidFill>
                <a:latin typeface="Lato"/>
                <a:ea typeface="Lato"/>
                <a:cs typeface="Lato"/>
                <a:sym typeface="Lato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Ressource pour l'enseignant</a:t>
            </a:r>
            <a:endParaRPr b="0" i="0" sz="2000" u="none" cap="none" strike="noStrike">
              <a:solidFill>
                <a:srgbClr val="67003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u="sng">
                <a:solidFill>
                  <a:srgbClr val="67003F"/>
                </a:solidFill>
                <a:latin typeface="Lato"/>
                <a:ea typeface="Lato"/>
                <a:cs typeface="Lato"/>
                <a:sym typeface="Lato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Ressource pour l'élève</a:t>
            </a:r>
            <a:endParaRPr b="0" i="0" sz="2000" u="none" cap="none" strike="noStrike">
              <a:solidFill>
                <a:srgbClr val="67003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000" u="none" cap="none" strike="noStrike">
              <a:solidFill>
                <a:srgbClr val="67003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67003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3" name="Google Shape;63;g2106b9a0c5b_0_0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454727" y="1100243"/>
            <a:ext cx="4188026" cy="3756737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g2106b9a0c5b_0_0"/>
          <p:cNvSpPr txBox="1"/>
          <p:nvPr/>
        </p:nvSpPr>
        <p:spPr>
          <a:xfrm>
            <a:off x="73950" y="214375"/>
            <a:ext cx="44979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 sz="2000">
                <a:solidFill>
                  <a:srgbClr val="67003F"/>
                </a:solidFill>
                <a:latin typeface="Lato"/>
                <a:ea typeface="Lato"/>
                <a:cs typeface="Lato"/>
                <a:sym typeface="Lato"/>
              </a:rPr>
              <a:t>La</a:t>
            </a:r>
            <a:r>
              <a:rPr b="1" lang="en" sz="2000">
                <a:solidFill>
                  <a:srgbClr val="67003F"/>
                </a:solidFill>
                <a:latin typeface="Lato"/>
                <a:ea typeface="Lato"/>
                <a:cs typeface="Lato"/>
                <a:sym typeface="Lato"/>
              </a:rPr>
              <a:t> COMMUNICATION </a:t>
            </a:r>
            <a:r>
              <a:rPr lang="en">
                <a:solidFill>
                  <a:srgbClr val="67003F"/>
                </a:solidFill>
                <a:latin typeface="Lato"/>
                <a:ea typeface="Lato"/>
                <a:cs typeface="Lato"/>
                <a:sym typeface="Lato"/>
              </a:rPr>
              <a:t>consiste à partager des idées par le biais de médias oraux, écrits ou non verbaux.</a:t>
            </a:r>
            <a:endParaRPr b="1" sz="2000">
              <a:solidFill>
                <a:srgbClr val="67003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5" name="Google Shape;65;g2106b9a0c5b_0_0"/>
          <p:cNvSpPr txBox="1"/>
          <p:nvPr/>
        </p:nvSpPr>
        <p:spPr>
          <a:xfrm>
            <a:off x="4715600" y="162825"/>
            <a:ext cx="39684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67003F"/>
                </a:solidFill>
                <a:latin typeface="Lato"/>
                <a:ea typeface="Lato"/>
                <a:cs typeface="Lato"/>
                <a:sym typeface="Lato"/>
              </a:rPr>
              <a:t>Les élèves Albertain</a:t>
            </a:r>
            <a:r>
              <a:rPr lang="en" sz="1600">
                <a:solidFill>
                  <a:srgbClr val="67003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1800">
                <a:solidFill>
                  <a:srgbClr val="67003F"/>
                </a:solidFill>
                <a:latin typeface="Lato"/>
                <a:ea typeface="Lato"/>
                <a:cs typeface="Lato"/>
                <a:sym typeface="Lato"/>
              </a:rPr>
              <a:t>décodent</a:t>
            </a:r>
            <a:r>
              <a:rPr lang="en">
                <a:latin typeface="Lato"/>
                <a:ea typeface="Lato"/>
                <a:cs typeface="Lato"/>
                <a:sym typeface="Lato"/>
              </a:rPr>
              <a:t>:</a:t>
            </a:r>
            <a:endParaRPr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7003F"/>
                </a:solidFill>
                <a:latin typeface="Lato"/>
                <a:ea typeface="Lato"/>
                <a:cs typeface="Lato"/>
                <a:sym typeface="Lato"/>
              </a:rPr>
              <a:t>Décoder et interpréter des idées ou des informations communiquées dans des formats verbaux ou non verbaux.</a:t>
            </a:r>
            <a:endParaRPr>
              <a:solidFill>
                <a:srgbClr val="67003F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66" name="Google Shape;66;g2106b9a0c5b_0_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40701" y="2205825"/>
            <a:ext cx="3603700" cy="2791825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g2106b9a0c5b_0_0"/>
          <p:cNvSpPr txBox="1"/>
          <p:nvPr/>
        </p:nvSpPr>
        <p:spPr>
          <a:xfrm>
            <a:off x="3494275" y="3896275"/>
            <a:ext cx="561600" cy="400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2"/>
          <p:cNvPicPr preferRelativeResize="0"/>
          <p:nvPr/>
        </p:nvPicPr>
        <p:blipFill rotWithShape="1">
          <a:blip r:embed="rId3">
            <a:alphaModFix amt="29000"/>
          </a:blip>
          <a:srcRect b="0" l="0" r="0" t="0"/>
          <a:stretch/>
        </p:blipFill>
        <p:spPr>
          <a:xfrm>
            <a:off x="-216875" y="0"/>
            <a:ext cx="9360876" cy="53935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3" name="Google Shape;73;p2"/>
          <p:cNvGraphicFramePr/>
          <p:nvPr/>
        </p:nvGraphicFramePr>
        <p:xfrm>
          <a:off x="462625" y="582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{96AE46AC-8CB3-4BEC-8F3F-F17CC0C83A36}</a:tableStyleId>
              </a:tblPr>
              <a:tblGrid>
                <a:gridCol w="2739575"/>
                <a:gridCol w="2739575"/>
                <a:gridCol w="2739575"/>
              </a:tblGrid>
              <a:tr h="822925">
                <a:tc gridSpan="3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Idée organisatrice</a:t>
                      </a: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: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en">
                          <a:solidFill>
                            <a:schemeClr val="dk1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Langue orale</a:t>
                      </a: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: </a:t>
                      </a:r>
                      <a:r>
                        <a:rPr lang="en">
                          <a:solidFill>
                            <a:schemeClr val="dk1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L'écoute et l'expression orale constituent la base du développement de la littératie et améliorent la communication, la collaboration et la compréhension mutuelle respectueuse.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 hMerge="1"/>
                <a:tc hMerge="1"/>
              </a:tr>
              <a:tr h="2613725">
                <a:tc gridSpan="3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Résultats d'apprentissage</a:t>
                      </a: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: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M</a:t>
                      </a: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 -</a:t>
                      </a:r>
                      <a:r>
                        <a:rPr lang="en" sz="1200" u="none" cap="none" strike="noStrike">
                          <a:solidFill>
                            <a:schemeClr val="dk1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 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Les enfants explorent les compétences d'écoute et d'expression orale à travers une variété d'expériences de littératie.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1 - Les élèves développent leurs capacités d'écoute et d'expression orale en partageant des histoires et des informations.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2 - Les élèves examinent et ajustent leur capacité d'écoute et d'expression orale pour communiquer efficacement.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3 - Les élèves examinent et appliquent des compétences, des processus ou des stratégies d'écoute et d'expression orale dans une variété d'interactions formelles et informelles.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4 - Les élèves examinent et démontrent comment l'écoute et l'expression orale permettent d'établir des liens et de clarifier la compréhension.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5 - Les élèves étudient comment la langue orale peut être conçue pour communiquer des idées et des informations.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6 - Les élèves établissent un lien entre la qualité et l'efficacité de la communication orale et les compétences linguistiques orales.</a:t>
                      </a:r>
                      <a:endParaRPr sz="1200">
                        <a:solidFill>
                          <a:schemeClr val="dk1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 hMerge="1"/>
                <a:tc hMerge="1"/>
              </a:tr>
              <a:tr h="822925">
                <a:tc gridSpan="3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Pour consulter le curriculum complet, visitez le site</a:t>
                      </a:r>
                      <a:r>
                        <a:rPr lang="en" sz="1400" u="none" cap="none" strike="noStrike">
                          <a:solidFill>
                            <a:schemeClr val="dk1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 </a:t>
                      </a:r>
                      <a:r>
                        <a:rPr lang="en" u="sng">
                          <a:solidFill>
                            <a:schemeClr val="hlink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  <a:hlinkClick r:id="rId4"/>
                        </a:rPr>
                        <a:t>nouveauLearnAlberta</a:t>
                      </a:r>
                      <a:endParaRPr sz="1400" u="none" cap="none" strike="noStrike">
                        <a:solidFill>
                          <a:schemeClr val="accent1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Raleway"/>
                          <a:ea typeface="Raleway"/>
                          <a:cs typeface="Raleway"/>
                          <a:sym typeface="Raleway"/>
                        </a:rPr>
                        <a:t>Pour plus d'informations ou pour obtenir de l'aide pour l'enseignement de cette matière, veuillez contacter votre bureau local des consortiums. </a:t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Raleway"/>
                        <a:ea typeface="Raleway"/>
                        <a:cs typeface="Raleway"/>
                        <a:sym typeface="Raleway"/>
                      </a:endParaRPr>
                    </a:p>
                  </a:txBody>
                  <a:tcPr marT="91425" marB="91425" marR="91425" marL="91425"/>
                </a:tc>
                <a:tc hMerge="1"/>
                <a:tc hMerge="1"/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"/>
          <p:cNvSpPr txBox="1"/>
          <p:nvPr>
            <p:ph type="title"/>
          </p:nvPr>
        </p:nvSpPr>
        <p:spPr>
          <a:xfrm>
            <a:off x="198325" y="556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b="1" lang="en"/>
              <a:t>Plan de leçon</a:t>
            </a:r>
            <a:br>
              <a:rPr b="1" lang="en"/>
            </a:br>
            <a:r>
              <a:rPr b="1" lang="en"/>
              <a:t>Les tableaux</a:t>
            </a:r>
            <a:br>
              <a:rPr lang="en"/>
            </a:br>
            <a:endParaRPr/>
          </a:p>
        </p:txBody>
      </p:sp>
      <p:sp>
        <p:nvSpPr>
          <p:cNvPr id="79" name="Google Shape;79;p4"/>
          <p:cNvSpPr txBox="1"/>
          <p:nvPr>
            <p:ph idx="1" type="body"/>
          </p:nvPr>
        </p:nvSpPr>
        <p:spPr>
          <a:xfrm>
            <a:off x="249850" y="914275"/>
            <a:ext cx="8520600" cy="42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" sz="1200">
                <a:solidFill>
                  <a:schemeClr val="dk1"/>
                </a:solidFill>
              </a:rPr>
              <a:t>Matériaux</a:t>
            </a:r>
            <a:r>
              <a:rPr lang="en" sz="1200">
                <a:solidFill>
                  <a:schemeClr val="dk1"/>
                </a:solidFill>
              </a:rPr>
              <a:t>: </a:t>
            </a:r>
            <a:r>
              <a:rPr lang="en" sz="1200">
                <a:solidFill>
                  <a:schemeClr val="dk1"/>
                </a:solidFill>
              </a:rPr>
              <a:t>Aucun; son propre corps.</a:t>
            </a:r>
            <a:r>
              <a:rPr lang="en" sz="1200">
                <a:solidFill>
                  <a:schemeClr val="dk1"/>
                </a:solidFill>
              </a:rPr>
              <a:t> 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b="1" lang="en" sz="1200">
                <a:solidFill>
                  <a:schemeClr val="dk1"/>
                </a:solidFill>
              </a:rPr>
              <a:t>Objectif </a:t>
            </a:r>
            <a:r>
              <a:rPr lang="en" sz="1200">
                <a:solidFill>
                  <a:schemeClr val="dk1"/>
                </a:solidFill>
              </a:rPr>
              <a:t>: Une activité qui développe le travail d'équipe, la maîtrise de soi, l'expression orale et le sens de l'observation.</a:t>
            </a:r>
            <a:endParaRPr sz="12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b="1" lang="en" sz="1200">
                <a:solidFill>
                  <a:schemeClr val="dk1"/>
                </a:solidFill>
              </a:rPr>
              <a:t>Procédure</a:t>
            </a:r>
            <a:r>
              <a:rPr lang="en" sz="1200">
                <a:solidFill>
                  <a:schemeClr val="dk1"/>
                </a:solidFill>
              </a:rPr>
              <a:t>: </a:t>
            </a:r>
            <a:r>
              <a:rPr lang="en" sz="1200">
                <a:solidFill>
                  <a:schemeClr val="dk1"/>
                </a:solidFill>
              </a:rPr>
              <a:t>Les élèves utilisent leur corps pour créer des images ou pour figer un moment d'action dans le temps. Ceci est particulièrement utile pour promouvoir la communication orale et à des fins de révision. Ces stratégies permettent aux élèves de condenser les événements tout en clarifiant les concepts et le contenu.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Divisez le groupe en équipes de 3 ou 4 personnes.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Donnez-leur seulement 1 à 5 minutes pour créer la scène figée.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Les participants des groupes de 3-4 décident du contenu, discutent de la manière de faire la démonstration, puis se mettent physiquement en position.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Une fois que c'est fait, les participants de la classe, en train de regarder, déballent la scène devant eux.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Chaque équipe présente une scène à la fois pendant que les autres devinent et discutent du sujet, des rôles, etc. C'est à ce moment-là qu'il faut créer un environnement sûr pour partager des perspectives et des opinions différentes.</a:t>
            </a:r>
            <a:endParaRPr sz="1200">
              <a:solidFill>
                <a:schemeClr val="dk1"/>
              </a:solidFill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N'oubliez pas d'applaudir chaque groupe à la fin d'une scène ou d'une séquence de scènes qui racontent la même histoire.</a:t>
            </a:r>
            <a:endParaRPr sz="1400">
              <a:solidFill>
                <a:schemeClr val="dk1"/>
              </a:solidFill>
            </a:endParaRPr>
          </a:p>
          <a:p>
            <a:pPr indent="0" lvl="0" marL="91440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</p:txBody>
      </p:sp>
      <p:pic>
        <p:nvPicPr>
          <p:cNvPr id="80" name="Google Shape;80;p4"/>
          <p:cNvPicPr preferRelativeResize="0"/>
          <p:nvPr/>
        </p:nvPicPr>
        <p:blipFill rotWithShape="1">
          <a:blip r:embed="rId3">
            <a:alphaModFix amt="29000"/>
          </a:blip>
          <a:srcRect b="0" l="0" r="0" t="0"/>
          <a:stretch/>
        </p:blipFill>
        <p:spPr>
          <a:xfrm>
            <a:off x="-221812" y="-175225"/>
            <a:ext cx="9360876" cy="539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"/>
          <p:cNvSpPr txBox="1"/>
          <p:nvPr>
            <p:ph type="title"/>
          </p:nvPr>
        </p:nvSpPr>
        <p:spPr>
          <a:xfrm>
            <a:off x="311700" y="20010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220"/>
              <a:t>Continuum for Increasing Complexity in Expressing Ideas</a:t>
            </a:r>
            <a:endParaRPr sz="2220"/>
          </a:p>
        </p:txBody>
      </p:sp>
      <p:graphicFrame>
        <p:nvGraphicFramePr>
          <p:cNvPr id="86" name="Google Shape;86;p5"/>
          <p:cNvGraphicFramePr/>
          <p:nvPr/>
        </p:nvGraphicFramePr>
        <p:xfrm>
          <a:off x="158575" y="772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{96AE46AC-8CB3-4BEC-8F3F-F17CC0C83A36}</a:tableStyleId>
              </a:tblPr>
              <a:tblGrid>
                <a:gridCol w="1217225"/>
                <a:gridCol w="1217225"/>
                <a:gridCol w="1217225"/>
                <a:gridCol w="1217225"/>
                <a:gridCol w="1217225"/>
                <a:gridCol w="1217225"/>
                <a:gridCol w="1217225"/>
              </a:tblGrid>
              <a:tr h="268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K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2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3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4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5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6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Arial"/>
                        <a:buNone/>
                      </a:pPr>
                      <a:r>
                        <a:rPr lang="en" sz="115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Participate in group discussions.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Arial"/>
                        <a:buNone/>
                      </a:pPr>
                      <a:r>
                        <a:rPr lang="en" sz="115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Share experiences, ideas, and information with appropriate volume, tone, and pace.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Arial"/>
                        <a:buNone/>
                      </a:pPr>
                      <a:r>
                        <a:rPr lang="en" sz="115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Contribute to a variety of listening and speaking activities to build confidence in oral language skills.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5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Engage in dialogue to express and understand messages.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t/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Arial"/>
                        <a:buNone/>
                      </a:pPr>
                      <a:r>
                        <a:rPr lang="en" sz="115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Contribute respectfully to a variety of interactions that involve listening and speaking.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Arial"/>
                        <a:buNone/>
                      </a:pPr>
                      <a:r>
                        <a:rPr lang="en" sz="115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Ensure messages are heard clearly by using breath, body, and energy to project voice.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Arial"/>
                        <a:buNone/>
                      </a:pPr>
                      <a:r>
                        <a:rPr lang="en" sz="115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Ensure messages are heard clearly by using breath, body, and energy to project voice.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Arial"/>
                        <a:buNone/>
                      </a:pPr>
                      <a:r>
                        <a:rPr lang="en" sz="115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Express an idea or share information through the use of body language or voice.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Arial"/>
                        <a:buNone/>
                      </a:pPr>
                      <a:r>
                        <a:rPr lang="en" sz="115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Adjust verbal or non-verbal language according to a variety of situations.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Arial"/>
                        <a:buNone/>
                      </a:pPr>
                      <a:r>
                        <a:rPr lang="en" sz="115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Adjust verbal or non-verbal language according to purpose and audience.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Arial"/>
                        <a:buNone/>
                      </a:pPr>
                      <a:r>
                        <a:rPr lang="en" sz="115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Adjust voice quality, audibility, articulation, or clarity to communicate effectively.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Arial"/>
                        <a:buNone/>
                      </a:pPr>
                      <a:r>
                        <a:rPr lang="en" sz="115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Adjust verbal and non-verbal language to enhance clarity or create effects when communicating.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Arial"/>
                        <a:buNone/>
                      </a:pPr>
                      <a:r>
                        <a:rPr lang="en" sz="115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Engage in collaborative dialogue when sharing ideas, solving problems, or making decisions.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Arial"/>
                        <a:buNone/>
                      </a:pPr>
                      <a:r>
                        <a:rPr lang="en" sz="115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Offer relevant information and logical reasoning to enhance collaborative dialogue.</a:t>
                      </a:r>
                      <a:endParaRPr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87" name="Google Shape;87;p5"/>
          <p:cNvPicPr preferRelativeResize="0"/>
          <p:nvPr/>
        </p:nvPicPr>
        <p:blipFill rotWithShape="1">
          <a:blip r:embed="rId3">
            <a:alphaModFix amt="29000"/>
          </a:blip>
          <a:srcRect b="0" l="0" r="0" t="0"/>
          <a:stretch/>
        </p:blipFill>
        <p:spPr>
          <a:xfrm>
            <a:off x="-216875" y="0"/>
            <a:ext cx="9360876" cy="539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" name="Google Shape;92;g2107b4516b5_0_5"/>
          <p:cNvGraphicFramePr/>
          <p:nvPr/>
        </p:nvGraphicFramePr>
        <p:xfrm>
          <a:off x="54325" y="587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{96AE46AC-8CB3-4BEC-8F3F-F17CC0C83A36}</a:tableStyleId>
              </a:tblPr>
              <a:tblGrid>
                <a:gridCol w="1274075"/>
                <a:gridCol w="1306450"/>
                <a:gridCol w="1159250"/>
                <a:gridCol w="1356550"/>
                <a:gridCol w="1274075"/>
                <a:gridCol w="1274075"/>
                <a:gridCol w="1274075"/>
              </a:tblGrid>
              <a:tr h="353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2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3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4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5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6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</a:tr>
              <a:tr h="1870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Lato"/>
                          <a:ea typeface="Lato"/>
                          <a:cs typeface="Lato"/>
                          <a:sym typeface="Lato"/>
                        </a:rPr>
                        <a:t>S’exprimer à l’aide de gestes, de quelques mots en français et possiblement d’une autre langue pour communiquer ses besoins.</a:t>
                      </a:r>
                      <a:endParaRPr sz="115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Prendre conscience du rôle de la prise de risque dans l’apprentissage du français.</a:t>
                      </a:r>
                      <a:endParaRPr sz="115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S’exprimer en français de façon spontanée avec ses pairs, dans les situations d’apprentissage et pour se divertir.</a:t>
                      </a:r>
                      <a:endParaRPr sz="115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</a:rPr>
                        <a:t>Démontrer la prise de risque en parlant en français avec les pairs dans les situations d’apprentissage et sociales.</a:t>
                      </a:r>
                      <a:endParaRPr sz="115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</a:rPr>
                        <a:t>Interagir en français de façon spontanée et préparée pour répondre à diverses intentions de communication.</a:t>
                      </a:r>
                      <a:endParaRPr sz="115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</a:rPr>
                        <a:t>Communiquer régulièrement en français, sur des sujets variés, pour répondre à diverses intentions de communication.</a:t>
                      </a:r>
                      <a:endParaRPr sz="115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</a:rPr>
                        <a:t>Communiquer avec constance en français, dans divers contextes, avec différents publics et à des fins variées, y compris le divertissement.</a:t>
                      </a:r>
                      <a:endParaRPr sz="115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  <a:tr h="2378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highlight>
                            <a:srgbClr val="FFFFFF"/>
                          </a:highlight>
                          <a:latin typeface="Lato"/>
                          <a:ea typeface="Lato"/>
                          <a:cs typeface="Lato"/>
                          <a:sym typeface="Lato"/>
                        </a:rPr>
                        <a:t>Expérimenter l’utilisation du langage verbal et du langage non verbal qui marque le respect.</a:t>
                      </a:r>
                      <a:endParaRPr sz="115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S’exercer à communiquer en français sur des sujets familiers, à l’aide du langage verbal et du langage non verbal, en ajustant le volume de sa voix.</a:t>
                      </a:r>
                      <a:endParaRPr sz="115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Expérimenter l’utilisation du non verbal et des supports visuels pour créer des effets.</a:t>
                      </a:r>
                      <a:endParaRPr sz="115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S’exercer à utiliser la prosodie, le langage non verbal, les supports visuels ou sonores et des stratégies de dépannage pour favoriser la compréhension et l’expression du message.</a:t>
                      </a:r>
                      <a:endParaRPr sz="115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</a:rPr>
                        <a:t>Employer la prosodie, le langage non verbal, les supports visuels ou sonores, la prise de risque et des stratégies de dépannage pour favoriser la compréhension mutuelle.</a:t>
                      </a:r>
                      <a:endParaRPr sz="115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</a:rPr>
                        <a:t>Tester des stratégies qui permettent d’amorcer, de stimuler et de clore la conversation sur divers sujets.</a:t>
                      </a:r>
                      <a:endParaRPr sz="115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</a:rPr>
                        <a:t>Inclure diverses idées, opinions ou perspectives dans l’expression de son propre point de vue, y compris lors du cercle de la parole.</a:t>
                      </a:r>
                      <a:endParaRPr sz="115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93" name="Google Shape;93;g2107b4516b5_0_5"/>
          <p:cNvSpPr txBox="1"/>
          <p:nvPr/>
        </p:nvSpPr>
        <p:spPr>
          <a:xfrm>
            <a:off x="54326" y="107325"/>
            <a:ext cx="9144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Continuum pour une complexité croissante dans </a:t>
            </a:r>
            <a:r>
              <a:rPr b="1" lang="en" sz="1800">
                <a:solidFill>
                  <a:srgbClr val="67003F"/>
                </a:solidFill>
              </a:rPr>
              <a:t>l'expression</a:t>
            </a:r>
            <a:r>
              <a:rPr lang="en" sz="1800">
                <a:solidFill>
                  <a:srgbClr val="000000"/>
                </a:solidFill>
              </a:rPr>
              <a:t> des idées (image figée) </a:t>
            </a:r>
            <a:endParaRPr sz="1800">
              <a:solidFill>
                <a:srgbClr val="000000"/>
              </a:solidFill>
            </a:endParaRPr>
          </a:p>
        </p:txBody>
      </p:sp>
      <p:pic>
        <p:nvPicPr>
          <p:cNvPr id="94" name="Google Shape;94;g2107b4516b5_0_5"/>
          <p:cNvPicPr preferRelativeResize="0"/>
          <p:nvPr/>
        </p:nvPicPr>
        <p:blipFill rotWithShape="1">
          <a:blip r:embed="rId3">
            <a:alphaModFix amt="29000"/>
          </a:blip>
          <a:srcRect b="22169" l="0" r="0" t="-22170"/>
          <a:stretch/>
        </p:blipFill>
        <p:spPr>
          <a:xfrm>
            <a:off x="-350850" y="-1906900"/>
            <a:ext cx="9360876" cy="6803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" name="Google Shape;99;g2107b4516b5_0_12"/>
          <p:cNvGraphicFramePr/>
          <p:nvPr/>
        </p:nvGraphicFramePr>
        <p:xfrm>
          <a:off x="158575" y="772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{96AE46AC-8CB3-4BEC-8F3F-F17CC0C83A36}</a:tableStyleId>
              </a:tblPr>
              <a:tblGrid>
                <a:gridCol w="1217225"/>
                <a:gridCol w="1217225"/>
                <a:gridCol w="1217225"/>
                <a:gridCol w="1217225"/>
                <a:gridCol w="1217225"/>
                <a:gridCol w="1217225"/>
                <a:gridCol w="1217225"/>
              </a:tblGrid>
              <a:tr h="2688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M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1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2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3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4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5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en" sz="1200" u="none" cap="none" strike="noStrike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6</a:t>
                      </a:r>
                      <a:endParaRPr b="1" sz="12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S’exercer à communiquer en français à l’aide de phrases qui suivent des modèles.</a:t>
                      </a:r>
                      <a:endParaRPr sz="115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Interpréter le langage verbal et le langage non verbal pour réagir à au moins deux consignes, des histoires et de l’information simple.</a:t>
                      </a:r>
                      <a:endParaRPr sz="115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Interpréter le langage verbal et le langage non verbal pour suivre au moins trois consignes ou pour comprendre des messages</a:t>
                      </a:r>
                      <a:endParaRPr sz="115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Décrire sa compréhension des idées importantes des messages en les redisant dans ses mots.</a:t>
                      </a:r>
                      <a:endParaRPr sz="115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Présenter les idées principales des messages en les redisant dans ses mots.</a:t>
                      </a:r>
                      <a:endParaRPr sz="115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Verbaliser des façons d’exprimer une opinion de manière respectueuse.</a:t>
                      </a:r>
                      <a:endParaRPr sz="115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Participer activement à des conversations collaboratives en considérant des conventions propres au contexte.</a:t>
                      </a:r>
                      <a:endParaRPr sz="115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5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Explorer des comportements d’écoute active dans diverses situations d’apprentissage</a:t>
                      </a:r>
                      <a:endParaRPr sz="115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50"/>
                        <a:buFont typeface="Arial"/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S’exercer à adopter des comportements d’écoute active qui favorisent la compréhension</a:t>
                      </a:r>
                      <a:endParaRPr sz="115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Adopter des comportements d’écoute active pour dégager le sens des messages.</a:t>
                      </a:r>
                      <a:endParaRPr sz="115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Privilégier des comportements d’écoute active dans divers contextes.</a:t>
                      </a:r>
                      <a:endParaRPr sz="115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Démontrer une ouverture d’esprit envers divers sujets par une implication dans des conversations.</a:t>
                      </a:r>
                      <a:endParaRPr sz="115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Discuter des facteurs qui influencent la compréhension.</a:t>
                      </a:r>
                      <a:endParaRPr sz="115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5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Autoévaluer son écoute active.</a:t>
                      </a:r>
                      <a:endParaRPr sz="115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5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Reformuler les propos entendus dans ses propres mots pour suivre et vérifier sa compréhension.</a:t>
                      </a:r>
                      <a:endParaRPr sz="115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00" name="Google Shape;100;g2107b4516b5_0_12"/>
          <p:cNvSpPr txBox="1"/>
          <p:nvPr/>
        </p:nvSpPr>
        <p:spPr>
          <a:xfrm>
            <a:off x="54326" y="107325"/>
            <a:ext cx="9144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000000"/>
                </a:solidFill>
              </a:rPr>
              <a:t>Continuum pour une complexité croissante dans </a:t>
            </a:r>
            <a:r>
              <a:rPr b="1" lang="en" sz="1800">
                <a:solidFill>
                  <a:srgbClr val="67003F"/>
                </a:solidFill>
              </a:rPr>
              <a:t>l'</a:t>
            </a:r>
            <a:r>
              <a:rPr b="1" lang="en" sz="1800">
                <a:solidFill>
                  <a:srgbClr val="67003F"/>
                </a:solidFill>
              </a:rPr>
              <a:t>Interprétation</a:t>
            </a:r>
            <a:r>
              <a:rPr lang="en" sz="1800">
                <a:solidFill>
                  <a:srgbClr val="67003F"/>
                </a:solidFill>
              </a:rPr>
              <a:t> </a:t>
            </a:r>
            <a:r>
              <a:rPr lang="en" sz="1800">
                <a:solidFill>
                  <a:srgbClr val="000000"/>
                </a:solidFill>
              </a:rPr>
              <a:t>des idées (</a:t>
            </a:r>
            <a:r>
              <a:rPr lang="en" sz="1800"/>
              <a:t>l’audience</a:t>
            </a:r>
            <a:r>
              <a:rPr lang="en" sz="1800">
                <a:solidFill>
                  <a:srgbClr val="000000"/>
                </a:solidFill>
              </a:rPr>
              <a:t>) </a:t>
            </a:r>
            <a:endParaRPr sz="1800">
              <a:solidFill>
                <a:srgbClr val="000000"/>
              </a:solidFill>
            </a:endParaRPr>
          </a:p>
        </p:txBody>
      </p:sp>
      <p:pic>
        <p:nvPicPr>
          <p:cNvPr id="101" name="Google Shape;101;g2107b4516b5_0_12"/>
          <p:cNvPicPr preferRelativeResize="0"/>
          <p:nvPr/>
        </p:nvPicPr>
        <p:blipFill rotWithShape="1">
          <a:blip r:embed="rId3">
            <a:alphaModFix amt="29000"/>
          </a:blip>
          <a:srcRect b="22169" l="0" r="0" t="-22170"/>
          <a:stretch/>
        </p:blipFill>
        <p:spPr>
          <a:xfrm>
            <a:off x="-350850" y="-1906900"/>
            <a:ext cx="9360876" cy="68030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2a6d77e803_0_43"/>
          <p:cNvSpPr txBox="1"/>
          <p:nvPr>
            <p:ph type="title"/>
          </p:nvPr>
        </p:nvSpPr>
        <p:spPr>
          <a:xfrm>
            <a:off x="226625" y="4475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Guide de la réussite : </a:t>
            </a:r>
            <a:r>
              <a:rPr b="1" lang="en">
                <a:solidFill>
                  <a:srgbClr val="67003F"/>
                </a:solidFill>
                <a:latin typeface="Lato"/>
                <a:ea typeface="Lato"/>
                <a:cs typeface="Lato"/>
                <a:sym typeface="Lato"/>
              </a:rPr>
              <a:t>Exprimer ses idées</a:t>
            </a:r>
            <a:r>
              <a:rPr lang="en">
                <a:latin typeface="Lato"/>
                <a:ea typeface="Lato"/>
                <a:cs typeface="Lato"/>
                <a:sym typeface="Lato"/>
              </a:rPr>
              <a:t> (Tableau)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graphicFrame>
        <p:nvGraphicFramePr>
          <p:cNvPr id="107" name="Google Shape;107;g22a6d77e803_0_43"/>
          <p:cNvGraphicFramePr/>
          <p:nvPr/>
        </p:nvGraphicFramePr>
        <p:xfrm>
          <a:off x="141575" y="6174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{96AE46AC-8CB3-4BEC-8F3F-F17CC0C83A36}</a:tableStyleId>
              </a:tblPr>
              <a:tblGrid>
                <a:gridCol w="2172675"/>
                <a:gridCol w="2172675"/>
                <a:gridCol w="2172675"/>
                <a:gridCol w="2172675"/>
              </a:tblGrid>
              <a:tr h="992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Exigences de la tâche</a:t>
                      </a:r>
                      <a:endParaRPr b="1"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Que dois-je faire ?</a:t>
                      </a:r>
                      <a:endParaRPr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Critères de compétence</a:t>
                      </a:r>
                      <a:endParaRPr b="1"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Que dois-je faire pour bien faire ?</a:t>
                      </a:r>
                      <a:endParaRPr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La réflexion personnelle</a:t>
                      </a:r>
                      <a:endParaRPr b="1"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Qu'est-ce qui va bien ?</a:t>
                      </a:r>
                      <a:endParaRPr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Quelle est la prochaine étape à considérer ?</a:t>
                      </a:r>
                      <a:endParaRPr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Conseils de l'enseignant</a:t>
                      </a:r>
                      <a:endParaRPr b="1"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Qu'est-ce qui va bien ?</a:t>
                      </a:r>
                      <a:endParaRPr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Quelles sont les révisions à envisager ?</a:t>
                      </a:r>
                      <a:endParaRPr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</a:tr>
              <a:tr h="3779475">
                <a:tc>
                  <a:txBody>
                    <a:bodyPr/>
                    <a:lstStyle/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Lato"/>
                        <a:buChar char="❏"/>
                      </a:pPr>
                      <a:r>
                        <a:rPr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Partager des idées</a:t>
                      </a:r>
                      <a:endParaRPr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Lato"/>
                        <a:buChar char="❏"/>
                      </a:pPr>
                      <a:r>
                        <a:rPr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Écouter les idées des autres</a:t>
                      </a:r>
                      <a:endParaRPr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Lato"/>
                        <a:buChar char="❏"/>
                      </a:pPr>
                      <a:r>
                        <a:rPr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Choisir une scène</a:t>
                      </a:r>
                      <a:endParaRPr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Lato"/>
                        <a:buChar char="❏"/>
                      </a:pPr>
                      <a:r>
                        <a:rPr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Rester dans le sujet</a:t>
                      </a:r>
                      <a:endParaRPr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Lato"/>
                        <a:buChar char="❏"/>
                      </a:pPr>
                      <a:r>
                        <a:rPr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Pratiquer physiquement la scène</a:t>
                      </a:r>
                      <a:endParaRPr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Lato"/>
                        <a:buChar char="❏"/>
                      </a:pPr>
                      <a:r>
                        <a:rPr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Présenter la scène en utilisant le langage corporel avec le groupe</a:t>
                      </a:r>
                      <a:endParaRPr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Lato"/>
                        <a:buChar char="❏"/>
                      </a:pPr>
                      <a:r>
                        <a:rPr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Rester complètement "gelé" pendant les discussions</a:t>
                      </a:r>
                      <a:endParaRPr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Lato"/>
                        <a:buChar char="❏"/>
                      </a:pPr>
                      <a:r>
                        <a:rPr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Reconnaître et intégrer les idées du groupe</a:t>
                      </a:r>
                      <a:endParaRPr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Lato"/>
                        <a:buChar char="❏"/>
                      </a:pPr>
                      <a:r>
                        <a:rPr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Ne pas bouger pendant que les spectateurs discutent</a:t>
                      </a:r>
                      <a:endParaRPr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Lato"/>
                        <a:buChar char="❏"/>
                      </a:pPr>
                      <a:r>
                        <a:rPr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Montrer de la clarté par une expression corporelle et un visage en détail</a:t>
                      </a:r>
                      <a:endParaRPr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Lato"/>
                        <a:buChar char="❏"/>
                      </a:pPr>
                      <a:r>
                        <a:rPr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Ne pas établir de contact visuel avec le public</a:t>
                      </a:r>
                      <a:endParaRPr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 développe bien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Lato"/>
                        <a:buChar char="●"/>
                      </a:pPr>
                      <a:r>
                        <a:t/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Lato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 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 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Besoin de travail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Lato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 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Lato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 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Prochaines étapes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Lato"/>
                        <a:buChar char="●"/>
                      </a:pPr>
                      <a:r>
                        <a:t/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Lato"/>
                        <a:buChar char="●"/>
                      </a:pPr>
                      <a:r>
                        <a:t/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 développe bien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Lato"/>
                        <a:buChar char="●"/>
                      </a:pPr>
                      <a:r>
                        <a:t/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Lato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 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 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Besoin de travail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Lato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 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Lato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 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Prochaines étapes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Lato"/>
                        <a:buChar char="●"/>
                      </a:pPr>
                      <a:r>
                        <a:t/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Lato"/>
                        <a:buChar char="●"/>
                      </a:pPr>
                      <a:r>
                        <a:t/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08" name="Google Shape;108;g22a6d77e803_0_43"/>
          <p:cNvPicPr preferRelativeResize="0"/>
          <p:nvPr/>
        </p:nvPicPr>
        <p:blipFill rotWithShape="1">
          <a:blip r:embed="rId3">
            <a:alphaModFix amt="29000"/>
          </a:blip>
          <a:srcRect b="0" l="0" r="0" t="0"/>
          <a:stretch/>
        </p:blipFill>
        <p:spPr>
          <a:xfrm>
            <a:off x="-108450" y="-125012"/>
            <a:ext cx="9360876" cy="539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2a6d77e803_0_49"/>
          <p:cNvSpPr txBox="1"/>
          <p:nvPr>
            <p:ph type="title"/>
          </p:nvPr>
        </p:nvSpPr>
        <p:spPr>
          <a:xfrm>
            <a:off x="311700" y="2715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Guide de la réussite:</a:t>
            </a:r>
            <a:r>
              <a:rPr b="1" lang="en">
                <a:solidFill>
                  <a:srgbClr val="67003F"/>
                </a:solidFill>
                <a:latin typeface="Lato"/>
                <a:ea typeface="Lato"/>
                <a:cs typeface="Lato"/>
                <a:sym typeface="Lato"/>
              </a:rPr>
              <a:t>Interpréter les idées</a:t>
            </a:r>
            <a:r>
              <a:rPr lang="en">
                <a:latin typeface="Lato"/>
                <a:ea typeface="Lato"/>
                <a:cs typeface="Lato"/>
                <a:sym typeface="Lato"/>
              </a:rPr>
              <a:t>(Audience)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graphicFrame>
        <p:nvGraphicFramePr>
          <p:cNvPr id="114" name="Google Shape;114;g22a6d77e803_0_49"/>
          <p:cNvGraphicFramePr/>
          <p:nvPr/>
        </p:nvGraphicFramePr>
        <p:xfrm>
          <a:off x="311675" y="8944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{96AE46AC-8CB3-4BEC-8F3F-F17CC0C83A36}</a:tableStyleId>
              </a:tblPr>
              <a:tblGrid>
                <a:gridCol w="2130150"/>
                <a:gridCol w="2130150"/>
                <a:gridCol w="2130150"/>
                <a:gridCol w="2130150"/>
              </a:tblGrid>
              <a:tr h="1066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Exigences de la tâche</a:t>
                      </a:r>
                      <a:endParaRPr b="1"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Que dois-je faire ?</a:t>
                      </a:r>
                      <a:endParaRPr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Critères de compétence</a:t>
                      </a:r>
                      <a:endParaRPr b="1"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Que dois-je faire pour bien faire ?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La réflexion personnelle</a:t>
                      </a:r>
                      <a:endParaRPr b="1"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Qu'est-ce qui va bien ?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Quelle est la prochaine étape à considérer ?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Conseils de l'enseignant</a:t>
                      </a:r>
                      <a:endParaRPr b="1"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Qu'est-ce qui va bien ?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Quelles sont les révisions à envisager ?</a:t>
                      </a:r>
                      <a:endParaRPr b="1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</a:tr>
              <a:tr h="2702250">
                <a:tc>
                  <a:txBody>
                    <a:bodyPr/>
                    <a:lstStyle/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Lato"/>
                        <a:buChar char="❏"/>
                      </a:pPr>
                      <a:r>
                        <a:rPr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Se concentrer sur les acteurs (présentateurs)</a:t>
                      </a:r>
                      <a:endParaRPr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Lato"/>
                        <a:buChar char="❏"/>
                      </a:pPr>
                      <a:r>
                        <a:rPr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Interpréter la scène</a:t>
                      </a:r>
                      <a:endParaRPr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Lato"/>
                        <a:buChar char="❏"/>
                      </a:pPr>
                      <a:r>
                        <a:rPr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Parler au bon moment</a:t>
                      </a:r>
                      <a:endParaRPr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Lato"/>
                        <a:buChar char="❏"/>
                      </a:pPr>
                      <a:r>
                        <a:rPr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Rester dans le sujet</a:t>
                      </a:r>
                      <a:endParaRPr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Lato"/>
                        <a:buChar char="❏"/>
                      </a:pPr>
                      <a:r>
                        <a:rPr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Exprimer des commentaires respectueux </a:t>
                      </a:r>
                      <a:endParaRPr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Lato"/>
                        <a:buChar char="❏"/>
                      </a:pPr>
                      <a:r>
                        <a:rPr lang="en" sz="1300">
                          <a:latin typeface="Lato"/>
                          <a:ea typeface="Lato"/>
                          <a:cs typeface="Lato"/>
                          <a:sym typeface="Lato"/>
                        </a:rPr>
                        <a:t>Poser des questions (si elles sont choisies à la fin)</a:t>
                      </a:r>
                      <a:endParaRPr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Lato"/>
                        <a:buChar char="❏"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Utiliser un vocabulaire spécifique pour décrire la scène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Lato"/>
                        <a:buChar char="❏"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Écouter et ajouter aux commentaires des autres membres du groupe 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Lato"/>
                        <a:buChar char="❏"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Déduire le sens de la scène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Lato"/>
                        <a:buChar char="❏"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Différer les jugements personnels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 développe bien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Lato"/>
                        <a:buChar char="●"/>
                      </a:pPr>
                      <a:r>
                        <a:t/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Lato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 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286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 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Besoin de travail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Lato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 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Lato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 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Prochaines étapes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Lato"/>
                        <a:buChar char="●"/>
                      </a:pPr>
                      <a:r>
                        <a:t/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Lato"/>
                        <a:buChar char="●"/>
                      </a:pPr>
                      <a:r>
                        <a:t/>
                      </a:r>
                      <a:endParaRPr sz="1300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3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Se développe bien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Lato"/>
                        <a:buChar char="●"/>
                      </a:pPr>
                      <a:r>
                        <a:t/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Lato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 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22860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 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Besoin de travail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Lato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 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Lato"/>
                        <a:buChar char="●"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  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300">
                          <a:solidFill>
                            <a:schemeClr val="dk1"/>
                          </a:solidFill>
                          <a:latin typeface="Lato"/>
                          <a:ea typeface="Lato"/>
                          <a:cs typeface="Lato"/>
                          <a:sym typeface="Lato"/>
                        </a:rPr>
                        <a:t>Prochaines étapes</a:t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300"/>
                        <a:buFont typeface="Lato"/>
                        <a:buChar char="●"/>
                      </a:pPr>
                      <a:r>
                        <a:t/>
                      </a:r>
                      <a:endParaRPr sz="1300">
                        <a:solidFill>
                          <a:schemeClr val="dk1"/>
                        </a:solidFill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  <a:p>
                      <a:pPr indent="-311150" lvl="0" marL="4572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300"/>
                        <a:buFont typeface="Lato"/>
                        <a:buChar char="●"/>
                      </a:pPr>
                      <a:r>
                        <a:t/>
                      </a:r>
                      <a:endParaRPr sz="1300" u="none" cap="none" strike="noStrike">
                        <a:latin typeface="Lato"/>
                        <a:ea typeface="Lato"/>
                        <a:cs typeface="Lato"/>
                        <a:sym typeface="Lato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15" name="Google Shape;115;g22a6d77e803_0_49"/>
          <p:cNvPicPr preferRelativeResize="0"/>
          <p:nvPr/>
        </p:nvPicPr>
        <p:blipFill rotWithShape="1">
          <a:blip r:embed="rId3">
            <a:alphaModFix amt="29000"/>
          </a:blip>
          <a:srcRect b="0" l="0" r="0" t="0"/>
          <a:stretch/>
        </p:blipFill>
        <p:spPr>
          <a:xfrm>
            <a:off x="-108437" y="0"/>
            <a:ext cx="9360876" cy="5393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