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i9V93POYS2vaA9k3sjJbhiVcRZ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AE46AC-8CB3-4BEC-8F3F-F17CC0C83A36}">
  <a:tblStyle styleId="{96AE46AC-8CB3-4BEC-8F3F-F17CC0C83A3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06b9a0c5b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106b9a0c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107b4516b5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2107b4516b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107b4516b5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2107b4516b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a6d77e803_0_4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22a6d77e803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2a6d77e803_0_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2a6d77e803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urriculum.learnalberta.ca/home/en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arpdc.ab.ca/new-curriculum-resources/" TargetMode="External"/><Relationship Id="rId4" Type="http://schemas.openxmlformats.org/officeDocument/2006/relationships/hyperlink" Target="https://tc2.ca/" TargetMode="External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rpdcresources.ca/wp-content/uploads/2017/09/fr-competency-communication.pdf" TargetMode="External"/><Relationship Id="rId4" Type="http://schemas.openxmlformats.org/officeDocument/2006/relationships/hyperlink" Target="https://arpdcresources.ca/wp-content/uploads/2017/09/student-competency-cards-french.pdf" TargetMode="External"/><Relationship Id="rId5" Type="http://schemas.openxmlformats.org/officeDocument/2006/relationships/hyperlink" Target="https://arpdcresources.ca/consortia/learning-through-competencies/#:~:text=Competencies%20are%20combinations%20of%20knowledge,and%20across%20all%20subject%20areas." TargetMode="External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hyperlink" Target="https://curriculum.learnalberta.ca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52533" y="315950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200"/>
              <a:t>Ressource pour le langage oral:</a:t>
            </a:r>
            <a:endParaRPr sz="4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200"/>
              <a:t>Les tableaux 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52525" y="24565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/>
              <a:t>Pour soutenir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nouveau LearnAlberta</a:t>
            </a:r>
            <a:r>
              <a:rPr lang="en"/>
              <a:t> </a:t>
            </a:r>
            <a:r>
              <a:rPr lang="en"/>
              <a:t>sur Français immersion et littérature </a:t>
            </a:r>
            <a:endParaRPr/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2800" y="3326138"/>
            <a:ext cx="3818865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83050" y="2894250"/>
            <a:ext cx="2249251" cy="224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Vidéo des Tableaux à venir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Ressources et références</a:t>
            </a:r>
            <a:endParaRPr/>
          </a:p>
        </p:txBody>
      </p:sp>
      <p:sp>
        <p:nvSpPr>
          <p:cNvPr id="126" name="Google Shape;126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ARPDC New Curriculum Resources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The Critical Thinking Consortium</a:t>
            </a:r>
            <a:endParaRPr/>
          </a:p>
        </p:txBody>
      </p:sp>
      <p:pic>
        <p:nvPicPr>
          <p:cNvPr id="127" name="Google Shape;127;p8"/>
          <p:cNvPicPr preferRelativeResize="0"/>
          <p:nvPr/>
        </p:nvPicPr>
        <p:blipFill rotWithShape="1">
          <a:blip r:embed="rId5">
            <a:alphaModFix amt="29000"/>
          </a:blip>
          <a:srcRect b="0" l="0" r="0" t="0"/>
          <a:stretch/>
        </p:blipFill>
        <p:spPr>
          <a:xfrm>
            <a:off x="-108437" y="0"/>
            <a:ext cx="9360876" cy="539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106b9a0c5b_0_0"/>
          <p:cNvSpPr txBox="1"/>
          <p:nvPr/>
        </p:nvSpPr>
        <p:spPr>
          <a:xfrm>
            <a:off x="140698" y="1226300"/>
            <a:ext cx="38016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Ressource pour l'enseignant</a:t>
            </a:r>
            <a:endParaRPr b="0" i="0" sz="2000" u="none" cap="none" strike="noStrike">
              <a:solidFill>
                <a:srgbClr val="67003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Ressource pour l'élève</a:t>
            </a:r>
            <a:endParaRPr b="0" i="0" sz="2000" u="none" cap="none" strike="noStrike">
              <a:solidFill>
                <a:srgbClr val="67003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67003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6700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g2106b9a0c5b_0_0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54727" y="1100243"/>
            <a:ext cx="4188026" cy="375673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g2106b9a0c5b_0_0"/>
          <p:cNvSpPr txBox="1"/>
          <p:nvPr/>
        </p:nvSpPr>
        <p:spPr>
          <a:xfrm>
            <a:off x="73950" y="214375"/>
            <a:ext cx="4497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000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La</a:t>
            </a:r>
            <a:r>
              <a:rPr b="1" lang="en" sz="2000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 COMMUNICATION </a:t>
            </a:r>
            <a:r>
              <a:rPr lang="en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consiste à partager des idées par le biais de médias oraux, écrits ou non verbaux.</a:t>
            </a:r>
            <a:endParaRPr b="1" sz="2000">
              <a:solidFill>
                <a:srgbClr val="67003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g2106b9a0c5b_0_0"/>
          <p:cNvSpPr txBox="1"/>
          <p:nvPr/>
        </p:nvSpPr>
        <p:spPr>
          <a:xfrm>
            <a:off x="4715600" y="162825"/>
            <a:ext cx="3968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Les élèves Albertain</a:t>
            </a:r>
            <a:r>
              <a:rPr lang="en" sz="1600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1800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décodent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: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Décoder et interpréter des idées ou des informations communiquées dans des formats verbaux ou non verbaux.</a:t>
            </a:r>
            <a:endParaRPr>
              <a:solidFill>
                <a:srgbClr val="67003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6" name="Google Shape;66;g2106b9a0c5b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0701" y="2205825"/>
            <a:ext cx="3603700" cy="27918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g2106b9a0c5b_0_0"/>
          <p:cNvSpPr txBox="1"/>
          <p:nvPr/>
        </p:nvSpPr>
        <p:spPr>
          <a:xfrm>
            <a:off x="3494275" y="3896275"/>
            <a:ext cx="5616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"/>
          <p:cNvPicPr preferRelativeResize="0"/>
          <p:nvPr/>
        </p:nvPicPr>
        <p:blipFill rotWithShape="1">
          <a:blip r:embed="rId3">
            <a:alphaModFix amt="29000"/>
          </a:blip>
          <a:srcRect b="0" l="0" r="0" t="0"/>
          <a:stretch/>
        </p:blipFill>
        <p:spPr>
          <a:xfrm>
            <a:off x="-216875" y="0"/>
            <a:ext cx="9360876" cy="53935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3" name="Google Shape;73;p2"/>
          <p:cNvGraphicFramePr/>
          <p:nvPr/>
        </p:nvGraphicFramePr>
        <p:xfrm>
          <a:off x="462625" y="58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{96AE46AC-8CB3-4BEC-8F3F-F17CC0C83A36}</a:tableStyleId>
              </a:tblPr>
              <a:tblGrid>
                <a:gridCol w="2739575"/>
                <a:gridCol w="2739575"/>
                <a:gridCol w="2739575"/>
              </a:tblGrid>
              <a:tr h="82292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Idée organisatrice</a:t>
                      </a:r>
                      <a:r>
                        <a:rPr lang="en" sz="1400" u="none" cap="none" strike="noStrike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: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Langue orale</a:t>
                      </a:r>
                      <a:r>
                        <a:rPr lang="en" sz="1400" u="none" cap="none" strike="noStrike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: 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L'écoute et l'expression orale constituent la base du développement de la littératie et améliorent la communication, la collaboration et la compréhension mutuelle respectueuse.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</a:tr>
              <a:tr h="261372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Résultats d'apprentissage</a:t>
                      </a:r>
                      <a:r>
                        <a:rPr lang="en" sz="1400" u="none" cap="none" strike="noStrike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: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</a:t>
                      </a:r>
                      <a:r>
                        <a:rPr lang="en" sz="1400" u="none" cap="none" strike="noStrike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-</a:t>
                      </a: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Les enfants explorent les compétences d'écoute et d'expression orale à travers une variété d'expériences de littératie.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1 - Les élèves développent leurs capacités d'écoute et d'expression orale en partageant des histoires et des informations.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2 - Les élèves examinent et ajustent leur capacité d'écoute et d'expression orale pour communiquer efficacement.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3 - Les élèves examinent et appliquent des compétences, des processus ou des stratégies d'écoute et d'expression orale dans une variété d'interactions formelles et informelles.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4 - Les élèves examinent et démontrent comment l'écoute et l'expression orale permettent d'établir des liens et de clarifier la compréhension.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5 - Les élèves étudient comment la langue orale peut être conçue pour communiquer des idées et des informations.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6 - Les élèves établissent un lien entre la qualité et l'efficacité de la communication orale et les compétences linguistiques orales.</a:t>
                      </a:r>
                      <a:endParaRPr sz="1200">
                        <a:solidFill>
                          <a:schemeClr val="dk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</a:tr>
              <a:tr h="82292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Pour consulter le curriculum complet, visitez le site</a:t>
                      </a:r>
                      <a:r>
                        <a:rPr lang="en" sz="1400" u="none" cap="none" strike="noStrike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en" u="sng">
                          <a:solidFill>
                            <a:schemeClr val="hlink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  <a:hlinkClick r:id="rId4"/>
                        </a:rPr>
                        <a:t>nouveauLearnAlberta</a:t>
                      </a:r>
                      <a:endParaRPr sz="1400" u="none" cap="none" strike="noStrike">
                        <a:solidFill>
                          <a:schemeClr val="accent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Pour plus d'informations ou pour obtenir de l'aide pour l'enseignement de cette matière, veuillez contacter votre bureau local des consortiums. 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title"/>
          </p:nvPr>
        </p:nvSpPr>
        <p:spPr>
          <a:xfrm>
            <a:off x="198325" y="55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/>
              <a:t>Plan de leçon</a:t>
            </a:r>
            <a:br>
              <a:rPr b="1" lang="en"/>
            </a:br>
            <a:r>
              <a:rPr b="1" lang="en"/>
              <a:t>Les tableaux</a:t>
            </a:r>
            <a:br>
              <a:rPr lang="en"/>
            </a:br>
            <a:endParaRPr/>
          </a:p>
        </p:txBody>
      </p:sp>
      <p:sp>
        <p:nvSpPr>
          <p:cNvPr id="79" name="Google Shape;79;p4"/>
          <p:cNvSpPr txBox="1"/>
          <p:nvPr>
            <p:ph idx="1" type="body"/>
          </p:nvPr>
        </p:nvSpPr>
        <p:spPr>
          <a:xfrm>
            <a:off x="249850" y="914275"/>
            <a:ext cx="8520600" cy="4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1"/>
                </a:solidFill>
              </a:rPr>
              <a:t>Matériaux</a:t>
            </a:r>
            <a:r>
              <a:rPr lang="en" sz="1200">
                <a:solidFill>
                  <a:schemeClr val="dk1"/>
                </a:solidFill>
              </a:rPr>
              <a:t>: </a:t>
            </a:r>
            <a:r>
              <a:rPr lang="en" sz="1200">
                <a:solidFill>
                  <a:schemeClr val="dk1"/>
                </a:solidFill>
              </a:rPr>
              <a:t>Aucun; son propre corps.</a:t>
            </a:r>
            <a:r>
              <a:rPr lang="en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200">
                <a:solidFill>
                  <a:schemeClr val="dk1"/>
                </a:solidFill>
              </a:rPr>
              <a:t>Objectif </a:t>
            </a:r>
            <a:r>
              <a:rPr lang="en" sz="1200">
                <a:solidFill>
                  <a:schemeClr val="dk1"/>
                </a:solidFill>
              </a:rPr>
              <a:t>: Une activité qui développe le travail d'équipe, la maîtrise de soi, l'expression orale et le sens de l'observation.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n" sz="1200">
                <a:solidFill>
                  <a:schemeClr val="dk1"/>
                </a:solidFill>
              </a:rPr>
              <a:t>Procédure</a:t>
            </a:r>
            <a:r>
              <a:rPr lang="en" sz="1200">
                <a:solidFill>
                  <a:schemeClr val="dk1"/>
                </a:solidFill>
              </a:rPr>
              <a:t>: </a:t>
            </a:r>
            <a:r>
              <a:rPr lang="en" sz="1200">
                <a:solidFill>
                  <a:schemeClr val="dk1"/>
                </a:solidFill>
              </a:rPr>
              <a:t>Les élèves utilisent leur corps pour créer des images ou pour figer un moment d'action dans le temps. Ceci est particulièrement utile pour promouvoir la communication orale et à des fins de révision. Ces stratégies permettent aux élèves de condenser les événements tout en clarifiant les concepts et le contenu.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Divisez le groupe en équipes de 3 ou 4 personnes.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Donnez-leur seulement 1 à 5 minutes pour créer la scène figée.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Les participants des groupes de 3-4 décident du contenu, discutent de la manière de faire la démonstration, puis se mettent physiquement en position.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Une fois que c'est fait, les participants de la classe, en train de regarder, déballent la scène devant eux.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Chaque équipe présente une scène à la fois pendant que les autres devinent et discutent du sujet, des rôles, etc. C'est à ce moment-là qu'il faut créer un environnement sûr pour partager des perspectives et des opinions différentes.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N'oubliez pas d'applaudir chaque groupe à la fin d'une scène ou d'une séquence de scènes qui racontent la même histoire.</a:t>
            </a:r>
            <a:endParaRPr sz="14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80" name="Google Shape;80;p4"/>
          <p:cNvPicPr preferRelativeResize="0"/>
          <p:nvPr/>
        </p:nvPicPr>
        <p:blipFill rotWithShape="1">
          <a:blip r:embed="rId3">
            <a:alphaModFix amt="29000"/>
          </a:blip>
          <a:srcRect b="0" l="0" r="0" t="0"/>
          <a:stretch/>
        </p:blipFill>
        <p:spPr>
          <a:xfrm>
            <a:off x="-221812" y="-175225"/>
            <a:ext cx="9360876" cy="539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type="title"/>
          </p:nvPr>
        </p:nvSpPr>
        <p:spPr>
          <a:xfrm>
            <a:off x="311700" y="2001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/>
              <a:t>Continuum for Increasing Complexity in Expressing Ideas</a:t>
            </a:r>
            <a:endParaRPr sz="2220"/>
          </a:p>
        </p:txBody>
      </p:sp>
      <p:graphicFrame>
        <p:nvGraphicFramePr>
          <p:cNvPr id="86" name="Google Shape;86;p5"/>
          <p:cNvGraphicFramePr/>
          <p:nvPr/>
        </p:nvGraphicFramePr>
        <p:xfrm>
          <a:off x="158575" y="77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{96AE46AC-8CB3-4BEC-8F3F-F17CC0C83A36}</a:tableStyleId>
              </a:tblPr>
              <a:tblGrid>
                <a:gridCol w="1217225"/>
                <a:gridCol w="1217225"/>
                <a:gridCol w="1217225"/>
                <a:gridCol w="1217225"/>
                <a:gridCol w="1217225"/>
                <a:gridCol w="1217225"/>
                <a:gridCol w="1217225"/>
              </a:tblGrid>
              <a:tr h="268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Participate in group discussions.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Share experiences, ideas, and information with appropriate volume, tone, and pace.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Contribute to a variety of listening and speaking activities to build confidence in oral language skills.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Engage in dialogue to express and understand messages.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Contribute respectfully to a variety of interactions that involve listening and speaking.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Ensure messages are heard clearly by using breath, body, and energy to project voice.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Ensure messages are heard clearly by using breath, body, and energy to project voice.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Express an idea or share information through the use of body language or voice.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Adjust verbal or non-verbal language according to a variety of situations.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Adjust verbal or non-verbal language according to purpose and audience.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Adjust voice quality, audibility, articulation, or clarity to communicate effectively.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Adjust verbal and non-verbal language to enhance clarity or create effects when communicating.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Engage in collaborative dialogue when sharing ideas, solving problems, or making decisions.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Offer relevant information and logical reasoning to enhance collaborative dialogue.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87" name="Google Shape;87;p5"/>
          <p:cNvPicPr preferRelativeResize="0"/>
          <p:nvPr/>
        </p:nvPicPr>
        <p:blipFill rotWithShape="1">
          <a:blip r:embed="rId3">
            <a:alphaModFix amt="29000"/>
          </a:blip>
          <a:srcRect b="0" l="0" r="0" t="0"/>
          <a:stretch/>
        </p:blipFill>
        <p:spPr>
          <a:xfrm>
            <a:off x="-216875" y="0"/>
            <a:ext cx="9360876" cy="539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g2107b4516b5_0_5"/>
          <p:cNvGraphicFramePr/>
          <p:nvPr/>
        </p:nvGraphicFramePr>
        <p:xfrm>
          <a:off x="54325" y="587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{96AE46AC-8CB3-4BEC-8F3F-F17CC0C83A36}</a:tableStyleId>
              </a:tblPr>
              <a:tblGrid>
                <a:gridCol w="1274075"/>
                <a:gridCol w="1306450"/>
                <a:gridCol w="1159250"/>
                <a:gridCol w="1356550"/>
                <a:gridCol w="1274075"/>
                <a:gridCol w="1274075"/>
                <a:gridCol w="1274075"/>
              </a:tblGrid>
              <a:tr h="35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187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S’exprimer à l’aide de gestes, de quelques mots en français et possiblement d’une autre langue pour communiquer ses besoins.</a:t>
                      </a:r>
                      <a:endParaRPr sz="115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Prendre conscience du rôle de la prise de risque dans l’apprentissage du français.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S’exprimer en français de façon spontanée avec ses pairs, dans les situations d’apprentissage et pour se divertir.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</a:rPr>
                        <a:t>Démontrer la prise de risque en parlant en français avec les pairs dans les situations d’apprentissage et sociales.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</a:rPr>
                        <a:t>Interagir en français de façon spontanée et préparée pour répondre à diverses intentions de communication.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</a:rPr>
                        <a:t>Communiquer régulièrement en français, sur des sujets variés, pour répondre à diverses intentions de communication.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</a:rPr>
                        <a:t>Communiquer avec constance en français, dans divers contextes, avec différents publics et à des fins variées, y compris le divertissement.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2378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Expérimenter l’utilisation du langage verbal et du langage non verbal qui marque le respect.</a:t>
                      </a:r>
                      <a:endParaRPr sz="115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S’exercer à communiquer en français sur des sujets familiers, à l’aide du langage verbal et du langage non verbal, en ajustant le volume de sa voix.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Expérimenter l’utilisation du non verbal et des supports visuels pour créer des effets.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S’exercer à utiliser la prosodie, le langage non verbal, les supports visuels ou sonores et des stratégies de dépannage pour favoriser la compréhension et l’expression du message.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</a:rPr>
                        <a:t>Employer la prosodie, le langage non verbal, les supports visuels ou sonores, la prise de risque et des stratégies de dépannage pour favoriser la compréhension mutuelle.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</a:rPr>
                        <a:t>Tester des stratégies qui permettent d’amorcer, de stimuler et de clore la conversation sur divers sujets.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</a:rPr>
                        <a:t>Inclure diverses idées, opinions ou perspectives dans l’expression de son propre point de vue, y compris lors du cercle de la parole.</a:t>
                      </a:r>
                      <a:endParaRPr sz="115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3" name="Google Shape;93;g2107b4516b5_0_5"/>
          <p:cNvSpPr txBox="1"/>
          <p:nvPr/>
        </p:nvSpPr>
        <p:spPr>
          <a:xfrm>
            <a:off x="54326" y="107325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Continuum pour une complexité croissante dans </a:t>
            </a:r>
            <a:r>
              <a:rPr b="1" lang="en" sz="1800">
                <a:solidFill>
                  <a:srgbClr val="67003F"/>
                </a:solidFill>
              </a:rPr>
              <a:t>l'expression</a:t>
            </a:r>
            <a:r>
              <a:rPr lang="en" sz="1800">
                <a:solidFill>
                  <a:srgbClr val="000000"/>
                </a:solidFill>
              </a:rPr>
              <a:t> des idées (image figée) 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94" name="Google Shape;94;g2107b4516b5_0_5"/>
          <p:cNvPicPr preferRelativeResize="0"/>
          <p:nvPr/>
        </p:nvPicPr>
        <p:blipFill rotWithShape="1">
          <a:blip r:embed="rId3">
            <a:alphaModFix amt="29000"/>
          </a:blip>
          <a:srcRect b="22169" l="0" r="0" t="-22170"/>
          <a:stretch/>
        </p:blipFill>
        <p:spPr>
          <a:xfrm>
            <a:off x="-350850" y="-1906900"/>
            <a:ext cx="9360876" cy="6803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g2107b4516b5_0_12"/>
          <p:cNvGraphicFramePr/>
          <p:nvPr/>
        </p:nvGraphicFramePr>
        <p:xfrm>
          <a:off x="158575" y="77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{96AE46AC-8CB3-4BEC-8F3F-F17CC0C83A36}</a:tableStyleId>
              </a:tblPr>
              <a:tblGrid>
                <a:gridCol w="1217225"/>
                <a:gridCol w="1217225"/>
                <a:gridCol w="1217225"/>
                <a:gridCol w="1217225"/>
                <a:gridCol w="1217225"/>
                <a:gridCol w="1217225"/>
                <a:gridCol w="1217225"/>
              </a:tblGrid>
              <a:tr h="268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S’exercer à communiquer en français à l’aide de phrases qui suivent des modèles.</a:t>
                      </a:r>
                      <a:endParaRPr sz="115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Interpréter le langage verbal et le langage non verbal pour réagir à au moins deux consignes, des histoires et de l’information simple.</a:t>
                      </a:r>
                      <a:endParaRPr sz="115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Interpréter le langage verbal et le langage non verbal pour suivre au moins trois consignes ou pour comprendre des messages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Décrire sa compréhension des idées importantes des messages en les redisant dans ses mots.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Présenter les idées principales des messages en les redisant dans ses mots.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Verbaliser des façons d’exprimer une opinion de manière respectueuse.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Participer activement à des conversations collaboratives en considérant des conventions propres au contexte.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Explorer des comportements d’écoute active dans diverses situations d’apprentissage</a:t>
                      </a:r>
                      <a:endParaRPr sz="115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S’exercer à adopter des comportements d’écoute active qui favorisent la compréhension</a:t>
                      </a:r>
                      <a:endParaRPr sz="115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Adopter des comportements d’écoute active pour dégager le sens des messages.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Privilégier des comportements d’écoute active dans divers contextes.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Démontrer une ouverture d’esprit envers divers sujets par une implication dans des conversations.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Discuter des facteurs qui influencent la compréhension.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Autoévaluer son écoute active.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Reformuler les propos entendus dans ses propres mots pour suivre et vérifier sa compréhension.</a:t>
                      </a:r>
                      <a:endParaRPr sz="115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0" name="Google Shape;100;g2107b4516b5_0_12"/>
          <p:cNvSpPr txBox="1"/>
          <p:nvPr/>
        </p:nvSpPr>
        <p:spPr>
          <a:xfrm>
            <a:off x="54326" y="107325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Continuum pour une complexité croissante dans </a:t>
            </a:r>
            <a:r>
              <a:rPr b="1" lang="en" sz="1800">
                <a:solidFill>
                  <a:srgbClr val="67003F"/>
                </a:solidFill>
              </a:rPr>
              <a:t>l'</a:t>
            </a:r>
            <a:r>
              <a:rPr b="1" lang="en" sz="1800">
                <a:solidFill>
                  <a:srgbClr val="67003F"/>
                </a:solidFill>
              </a:rPr>
              <a:t>Interprétation</a:t>
            </a:r>
            <a:r>
              <a:rPr lang="en" sz="1800">
                <a:solidFill>
                  <a:srgbClr val="67003F"/>
                </a:solidFill>
              </a:rPr>
              <a:t> </a:t>
            </a:r>
            <a:r>
              <a:rPr lang="en" sz="1800">
                <a:solidFill>
                  <a:srgbClr val="000000"/>
                </a:solidFill>
              </a:rPr>
              <a:t>des idées (</a:t>
            </a:r>
            <a:r>
              <a:rPr lang="en" sz="1800"/>
              <a:t>l’audience</a:t>
            </a:r>
            <a:r>
              <a:rPr lang="en" sz="1800">
                <a:solidFill>
                  <a:srgbClr val="000000"/>
                </a:solidFill>
              </a:rPr>
              <a:t>) 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01" name="Google Shape;101;g2107b4516b5_0_12"/>
          <p:cNvPicPr preferRelativeResize="0"/>
          <p:nvPr/>
        </p:nvPicPr>
        <p:blipFill rotWithShape="1">
          <a:blip r:embed="rId3">
            <a:alphaModFix amt="29000"/>
          </a:blip>
          <a:srcRect b="22169" l="0" r="0" t="-22170"/>
          <a:stretch/>
        </p:blipFill>
        <p:spPr>
          <a:xfrm>
            <a:off x="-350850" y="-1906900"/>
            <a:ext cx="9360876" cy="6803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a6d77e803_0_43"/>
          <p:cNvSpPr txBox="1"/>
          <p:nvPr>
            <p:ph type="title"/>
          </p:nvPr>
        </p:nvSpPr>
        <p:spPr>
          <a:xfrm>
            <a:off x="226625" y="447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Guide de la réussite : </a:t>
            </a:r>
            <a:r>
              <a:rPr b="1" lang="en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Exprimer ses idées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(Tableau)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07" name="Google Shape;107;g22a6d77e803_0_43"/>
          <p:cNvGraphicFramePr/>
          <p:nvPr/>
        </p:nvGraphicFramePr>
        <p:xfrm>
          <a:off x="141575" y="617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{96AE46AC-8CB3-4BEC-8F3F-F17CC0C83A36}</a:tableStyleId>
              </a:tblPr>
              <a:tblGrid>
                <a:gridCol w="2172675"/>
                <a:gridCol w="2172675"/>
                <a:gridCol w="2172675"/>
                <a:gridCol w="2172675"/>
              </a:tblGrid>
              <a:tr h="99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Exigences de la tâche</a:t>
                      </a:r>
                      <a:endParaRPr b="1"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Que dois-je faire ?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Critères de compétence</a:t>
                      </a:r>
                      <a:endParaRPr b="1"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Que dois-je faire pour bien faire ?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La réflexion personnelle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Qu'est-ce qui va bien ?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Quelle est la prochaine étape à considérer ?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Conseils de l'enseignant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Qu'est-ce qui va bien ?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Quelles sont les révisions à envisager ?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3779475">
                <a:tc>
                  <a:txBody>
                    <a:bodyPr/>
                    <a:lstStyle/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Partager des idées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Écouter les idées des autres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Choisir une scène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Rester dans le sujet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Pratiquer physiquement la scène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Présenter la scène en utilisant le langage corporel avec le groupe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Rester complètement "gelé" pendant les discussions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Reconnaître et intégrer les idées du groupe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Ne pas bouger pendant que les spectateurs discutent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Montrer de la clarté par une expression corporelle et un visage en détail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Ne pas établir de contact visuel avec le public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 développe bien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Besoin de travail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Prochaines étapes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 développe bien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Besoin de travail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Prochaines étapes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08" name="Google Shape;108;g22a6d77e803_0_43"/>
          <p:cNvPicPr preferRelativeResize="0"/>
          <p:nvPr/>
        </p:nvPicPr>
        <p:blipFill rotWithShape="1">
          <a:blip r:embed="rId3">
            <a:alphaModFix amt="29000"/>
          </a:blip>
          <a:srcRect b="0" l="0" r="0" t="0"/>
          <a:stretch/>
        </p:blipFill>
        <p:spPr>
          <a:xfrm>
            <a:off x="-108450" y="-125012"/>
            <a:ext cx="9360876" cy="539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a6d77e803_0_49"/>
          <p:cNvSpPr txBox="1"/>
          <p:nvPr>
            <p:ph type="title"/>
          </p:nvPr>
        </p:nvSpPr>
        <p:spPr>
          <a:xfrm>
            <a:off x="311700" y="271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Guide de la réussite:</a:t>
            </a:r>
            <a:r>
              <a:rPr b="1" lang="en">
                <a:solidFill>
                  <a:srgbClr val="67003F"/>
                </a:solidFill>
                <a:latin typeface="Lato"/>
                <a:ea typeface="Lato"/>
                <a:cs typeface="Lato"/>
                <a:sym typeface="Lato"/>
              </a:rPr>
              <a:t>Interpréter les idées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(Audience)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14" name="Google Shape;114;g22a6d77e803_0_49"/>
          <p:cNvGraphicFramePr/>
          <p:nvPr/>
        </p:nvGraphicFramePr>
        <p:xfrm>
          <a:off x="311675" y="894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{96AE46AC-8CB3-4BEC-8F3F-F17CC0C83A36}</a:tableStyleId>
              </a:tblPr>
              <a:tblGrid>
                <a:gridCol w="2130150"/>
                <a:gridCol w="2130150"/>
                <a:gridCol w="2130150"/>
                <a:gridCol w="2130150"/>
              </a:tblGrid>
              <a:tr h="106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Exigences de la tâche</a:t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Que dois-je faire ?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Critères de compétence</a:t>
                      </a:r>
                      <a:endParaRPr b="1"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Que dois-je faire pour bien faire ?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La réflexion personnelle</a:t>
                      </a:r>
                      <a:endParaRPr b="1"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Qu'est-ce qui va bien ?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Quelle est la prochaine étape à considérer ?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Conseils de l'enseignant</a:t>
                      </a:r>
                      <a:endParaRPr b="1"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Qu'est-ce qui va bien ?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Quelles sont les révisions à envisager ?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2702250">
                <a:tc>
                  <a:txBody>
                    <a:bodyPr/>
                    <a:lstStyle/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Se concentrer sur les acteurs (présentateurs)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Interpréter la scène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Parler au bon moment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Rester dans le sujet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Exprimer des commentaires respectueux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Poser des questions (si elles sont choisies à la fin)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Utiliser un vocabulaire spécifique pour décrire la scène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Écouter et ajouter aux commentaires des autres membres du groupe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Déduire le sens de la scène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Différer les jugements personnels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 développe bien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Besoin de travail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Prochaines étapes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 développe bien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2286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Besoin de travail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 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Prochaines étapes</a:t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-3111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●"/>
                      </a:pPr>
                      <a:r>
                        <a:t/>
                      </a:r>
                      <a:endParaRPr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5" name="Google Shape;115;g22a6d77e803_0_49"/>
          <p:cNvPicPr preferRelativeResize="0"/>
          <p:nvPr/>
        </p:nvPicPr>
        <p:blipFill rotWithShape="1">
          <a:blip r:embed="rId3">
            <a:alphaModFix amt="29000"/>
          </a:blip>
          <a:srcRect b="0" l="0" r="0" t="0"/>
          <a:stretch/>
        </p:blipFill>
        <p:spPr>
          <a:xfrm>
            <a:off x="-108437" y="0"/>
            <a:ext cx="9360876" cy="539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