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Raleway"/>
      <p:regular r:id="rId17"/>
      <p:bold r:id="rId18"/>
      <p:italic r:id="rId19"/>
      <p:boldItalic r:id="rId20"/>
    </p:embeddedFont>
    <p:embeddedFont>
      <p:font typeface="La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h/j5tgmICnUjTgj0jHaP8U6hzw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2D4183-BF67-4B27-AE40-EDF52AC05315}">
  <a:tblStyle styleId="{992D4183-BF67-4B27-AE40-EDF52AC0531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Italic.fntdata"/><Relationship Id="rId22" Type="http://schemas.openxmlformats.org/officeDocument/2006/relationships/font" Target="fonts/Lato-bold.fntdata"/><Relationship Id="rId21" Type="http://schemas.openxmlformats.org/officeDocument/2006/relationships/font" Target="fonts/Lato-regular.fntdata"/><Relationship Id="rId24" Type="http://schemas.openxmlformats.org/officeDocument/2006/relationships/font" Target="fonts/Lato-boldItalic.fntdata"/><Relationship Id="rId23" Type="http://schemas.openxmlformats.org/officeDocument/2006/relationships/font" Target="fonts/La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aleway-regular.fntdata"/><Relationship Id="rId16" Type="http://schemas.openxmlformats.org/officeDocument/2006/relationships/slide" Target="slides/slide10.xml"/><Relationship Id="rId19" Type="http://schemas.openxmlformats.org/officeDocument/2006/relationships/font" Target="fonts/Raleway-italic.fntdata"/><Relationship Id="rId1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105fb6c4fb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105fb6c4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05fb6c4fb_0_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2105fb6c4fb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105fb6c4fb_0_8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2105fb6c4fb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urriculum.learnalberta.ca/home/en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arpdc.ab.ca/new-curriculum-resources/" TargetMode="External"/><Relationship Id="rId4" Type="http://schemas.openxmlformats.org/officeDocument/2006/relationships/hyperlink" Target="https://tc2.ca/" TargetMode="External"/><Relationship Id="rId5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arpdcresources.ca/wp-content/uploads/2017/09/competency-communication.pdf" TargetMode="External"/><Relationship Id="rId5" Type="http://schemas.openxmlformats.org/officeDocument/2006/relationships/hyperlink" Target="https://arpdcresources.ca/wp-content/uploads/2017/09/student-competency-cards.pdf" TargetMode="External"/><Relationship Id="rId6" Type="http://schemas.openxmlformats.org/officeDocument/2006/relationships/hyperlink" Target="https://arpdcresources.ca/consortia/learning-through-competencies/#:~:text=Competencies%20are%20combinations%20of%20knowledge,and%20across%20all%20subject%20areas." TargetMode="External"/><Relationship Id="rId7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hyperlink" Target="https://curriculum.learnalberta.ca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52533" y="315950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Oral Language Resource: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Tableau </a:t>
            </a:r>
            <a:endParaRPr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52525" y="24565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en"/>
              <a:t>In support of </a:t>
            </a:r>
            <a:r>
              <a:rPr lang="en" u="sng">
                <a:solidFill>
                  <a:schemeClr val="hlink"/>
                </a:solidFill>
                <a:hlinkClick r:id="rId3"/>
              </a:rPr>
              <a:t>LearnAlberta</a:t>
            </a:r>
            <a:r>
              <a:rPr lang="en"/>
              <a:t> English Language Arts and Literature curriculum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2800" y="3326138"/>
            <a:ext cx="3818865" cy="121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83050" y="2894250"/>
            <a:ext cx="2249251" cy="224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Resources and References</a:t>
            </a:r>
            <a:endParaRPr/>
          </a:p>
        </p:txBody>
      </p:sp>
      <p:sp>
        <p:nvSpPr>
          <p:cNvPr id="118" name="Google Shape;118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ARPDC New Curriculum Resources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The Critical Thinking Consortium</a:t>
            </a:r>
            <a:endParaRPr/>
          </a:p>
        </p:txBody>
      </p:sp>
      <p:pic>
        <p:nvPicPr>
          <p:cNvPr id="119" name="Google Shape;119;p8"/>
          <p:cNvPicPr preferRelativeResize="0"/>
          <p:nvPr/>
        </p:nvPicPr>
        <p:blipFill rotWithShape="1">
          <a:blip r:embed="rId5">
            <a:alphaModFix amt="29000"/>
          </a:blip>
          <a:srcRect b="0" l="0" r="0" t="0"/>
          <a:stretch/>
        </p:blipFill>
        <p:spPr>
          <a:xfrm>
            <a:off x="-216875" y="0"/>
            <a:ext cx="9360876" cy="539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escriptions &amp; Indicators" id="62" name="Google Shape;62;g2105fb6c4f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50" y="2205825"/>
            <a:ext cx="3801724" cy="293767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g2105fb6c4fb_0_0"/>
          <p:cNvSpPr txBox="1"/>
          <p:nvPr/>
        </p:nvSpPr>
        <p:spPr>
          <a:xfrm>
            <a:off x="140706" y="1411837"/>
            <a:ext cx="27747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Teacher Resource</a:t>
            </a:r>
            <a:endParaRPr b="0" i="0" sz="2000" u="none" cap="none" strike="noStrike">
              <a:solidFill>
                <a:srgbClr val="67003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 Resource</a:t>
            </a:r>
            <a:endParaRPr b="0" i="0" sz="2000" u="none" cap="none" strike="noStrike">
              <a:solidFill>
                <a:srgbClr val="67003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67003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6700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g2105fb6c4fb_0_0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454727" y="1100243"/>
            <a:ext cx="4188026" cy="3756737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g2105fb6c4fb_0_0"/>
          <p:cNvSpPr txBox="1"/>
          <p:nvPr/>
        </p:nvSpPr>
        <p:spPr>
          <a:xfrm>
            <a:off x="73950" y="214369"/>
            <a:ext cx="418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COMMUNICATION</a:t>
            </a:r>
            <a:r>
              <a:rPr b="0" i="0" lang="en" sz="2000" u="none" cap="none" strike="noStrike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 </a:t>
            </a:r>
            <a:r>
              <a:rPr b="0" i="0" lang="en" sz="1400" u="none" cap="none" strike="noStrike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involves sharing ideas through oral, written, or non-verbal media.</a:t>
            </a:r>
            <a:endParaRPr/>
          </a:p>
        </p:txBody>
      </p:sp>
      <p:sp>
        <p:nvSpPr>
          <p:cNvPr id="66" name="Google Shape;66;g2105fb6c4fb_0_0"/>
          <p:cNvSpPr txBox="1"/>
          <p:nvPr/>
        </p:nvSpPr>
        <p:spPr>
          <a:xfrm>
            <a:off x="4715600" y="162825"/>
            <a:ext cx="39684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Alberta students </a:t>
            </a:r>
            <a:r>
              <a:rPr b="1" lang="en" sz="1800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decode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: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7003F"/>
                </a:solidFill>
                <a:latin typeface="Lato"/>
                <a:ea typeface="Lato"/>
                <a:cs typeface="Lato"/>
                <a:sym typeface="Lato"/>
              </a:rPr>
              <a:t>Decoding and interpreting ideas or information shared through verbal or nonverbal formats.</a:t>
            </a:r>
            <a:endParaRPr>
              <a:solidFill>
                <a:srgbClr val="67003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"/>
          <p:cNvPicPr preferRelativeResize="0"/>
          <p:nvPr/>
        </p:nvPicPr>
        <p:blipFill rotWithShape="1">
          <a:blip r:embed="rId3">
            <a:alphaModFix amt="29000"/>
          </a:blip>
          <a:srcRect b="0" l="0" r="0" t="0"/>
          <a:stretch/>
        </p:blipFill>
        <p:spPr>
          <a:xfrm>
            <a:off x="-216875" y="0"/>
            <a:ext cx="9360876" cy="53935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2" name="Google Shape;72;p2"/>
          <p:cNvGraphicFramePr/>
          <p:nvPr/>
        </p:nvGraphicFramePr>
        <p:xfrm>
          <a:off x="462625" y="582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{992D4183-BF67-4B27-AE40-EDF52AC05315}</a:tableStyleId>
              </a:tblPr>
              <a:tblGrid>
                <a:gridCol w="2739575"/>
                <a:gridCol w="2739575"/>
                <a:gridCol w="2739575"/>
              </a:tblGrid>
              <a:tr h="82292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Organizing Idea: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Oral Language</a:t>
                      </a: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: Listening and speaking form the foundation for literacy development and improve communication, collaboration, and respectful mutual understanding.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  <a:tr h="261372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Learning Outcome: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K - Children explore listening and speaking skills through a variety of literacy experiences.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1 - Students develop listening and speaking skills through sharing stories and information.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2 - Students examine and adjust listening and speaking to communicate effectively.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3 - Students examine and apply listening and speaking skills, processes, or strategies in a variety of formal and informal interactions.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4 - Students examine and demonstrate how listening and speaking support connections and clarify understandings.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5 - Students investigate how oral language can be designed to communicate ideas and information.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6 - Students connect the quality and efficacy of oral communication to oral language skills.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  <a:tr h="82292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To view the complete curriculum visit </a:t>
                      </a:r>
                      <a:r>
                        <a:rPr lang="en" sz="1400" u="sng" cap="none" strike="noStrike">
                          <a:solidFill>
                            <a:schemeClr val="accen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  <a:hlinkClick r:id="rId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curriculum.learnalberta.ca</a:t>
                      </a:r>
                      <a:endParaRPr sz="1400" u="none" cap="none" strike="noStrike">
                        <a:solidFill>
                          <a:schemeClr val="accen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For more information, or help with teaching this subject area, please contact your local consortia office.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 txBox="1"/>
          <p:nvPr>
            <p:ph type="title"/>
          </p:nvPr>
        </p:nvSpPr>
        <p:spPr>
          <a:xfrm>
            <a:off x="240250" y="6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Lesson Plan</a:t>
            </a:r>
            <a:br>
              <a:rPr b="1" lang="en"/>
            </a:br>
            <a:r>
              <a:rPr b="1" lang="en"/>
              <a:t>Frozen Picture</a:t>
            </a:r>
            <a:br>
              <a:rPr lang="en"/>
            </a:br>
            <a:endParaRPr/>
          </a:p>
        </p:txBody>
      </p:sp>
      <p:sp>
        <p:nvSpPr>
          <p:cNvPr id="78" name="Google Shape;78;p4"/>
          <p:cNvSpPr txBox="1"/>
          <p:nvPr>
            <p:ph idx="1" type="body"/>
          </p:nvPr>
        </p:nvSpPr>
        <p:spPr>
          <a:xfrm>
            <a:off x="113375" y="917375"/>
            <a:ext cx="8936700" cy="41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1400">
                <a:solidFill>
                  <a:schemeClr val="dk1"/>
                </a:solidFill>
              </a:rPr>
              <a:t>Materials</a:t>
            </a:r>
            <a:r>
              <a:rPr lang="en" sz="1400">
                <a:solidFill>
                  <a:schemeClr val="dk1"/>
                </a:solidFill>
              </a:rPr>
              <a:t>: None; one’s body.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1400">
                <a:solidFill>
                  <a:schemeClr val="dk1"/>
                </a:solidFill>
              </a:rPr>
              <a:t>Objective: </a:t>
            </a:r>
            <a:r>
              <a:rPr lang="en" sz="1400">
                <a:solidFill>
                  <a:schemeClr val="dk1"/>
                </a:solidFill>
              </a:rPr>
              <a:t>An activity that that develops teamwork, self-control, spoken and observational skills.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1400">
                <a:solidFill>
                  <a:schemeClr val="dk1"/>
                </a:solidFill>
              </a:rPr>
              <a:t>Procedure</a:t>
            </a:r>
            <a:r>
              <a:rPr lang="en" sz="1400">
                <a:solidFill>
                  <a:schemeClr val="dk1"/>
                </a:solidFill>
              </a:rPr>
              <a:t>: </a:t>
            </a:r>
            <a:r>
              <a:rPr lang="en" sz="1400">
                <a:solidFill>
                  <a:schemeClr val="dk1"/>
                </a:solidFill>
              </a:rPr>
              <a:t>Students use their bodies to create images or to freeze a moment of action in time. This is particularly useful to promote oral communication and for the purposes of revision.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chemeClr val="dk1"/>
                </a:solidFill>
              </a:rPr>
              <a:t>These strategies allow students to condense events while gaining clarity of concepts and content.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Divide the group into teams of 3 or 4.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Give them only 1-5 minutes to create the frozen scene.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Participants in groups of 3-4 decide on content, discuss how to demonstrate, and then physically place themselves into position.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Once done, the participants in class, viewing,  unpack the scene in front of them.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Each team presents one at a time while the others guess and discuss the topic, roles etc..building vocabulary and deeper understanding. This is where a safe environment to share different perspectives and opinions must be developed.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Remember to applaud each group at the end of a scene, or sequence of scenes that tell the same story. 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79" name="Google Shape;79;p4"/>
          <p:cNvPicPr preferRelativeResize="0"/>
          <p:nvPr/>
        </p:nvPicPr>
        <p:blipFill rotWithShape="1">
          <a:blip r:embed="rId3">
            <a:alphaModFix amt="29000"/>
          </a:blip>
          <a:srcRect b="0" l="0" r="0" t="0"/>
          <a:stretch/>
        </p:blipFill>
        <p:spPr>
          <a:xfrm>
            <a:off x="-310800" y="-309225"/>
            <a:ext cx="9360876" cy="5577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 txBox="1"/>
          <p:nvPr>
            <p:ph type="title"/>
          </p:nvPr>
        </p:nvSpPr>
        <p:spPr>
          <a:xfrm>
            <a:off x="103075" y="200100"/>
            <a:ext cx="8729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220"/>
              <a:t>Continuum for Increasing Complexity in </a:t>
            </a:r>
            <a:r>
              <a:rPr b="1" lang="en" sz="2220">
                <a:solidFill>
                  <a:srgbClr val="67003F"/>
                </a:solidFill>
              </a:rPr>
              <a:t>Expressing</a:t>
            </a:r>
            <a:r>
              <a:rPr lang="en" sz="2220"/>
              <a:t> Ideas(Tableau)</a:t>
            </a:r>
            <a:r>
              <a:rPr lang="en" sz="2220"/>
              <a:t> </a:t>
            </a:r>
            <a:endParaRPr sz="2220"/>
          </a:p>
        </p:txBody>
      </p:sp>
      <p:graphicFrame>
        <p:nvGraphicFramePr>
          <p:cNvPr id="85" name="Google Shape;85;p5"/>
          <p:cNvGraphicFramePr/>
          <p:nvPr/>
        </p:nvGraphicFramePr>
        <p:xfrm>
          <a:off x="158575" y="77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{992D4183-BF67-4B27-AE40-EDF52AC05315}</a:tableStyleId>
              </a:tblPr>
              <a:tblGrid>
                <a:gridCol w="1217225"/>
                <a:gridCol w="1217225"/>
                <a:gridCol w="1217225"/>
                <a:gridCol w="1217225"/>
                <a:gridCol w="1217225"/>
                <a:gridCol w="1217225"/>
                <a:gridCol w="1217225"/>
              </a:tblGrid>
              <a:tr h="268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K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1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2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3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4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5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6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Share stories, songs, or poems individually or as part of a group.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Present stories, songs, poems, or dramatizations individually or as part of a group.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Contribute to discussions as a listener and speaker.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Consider the contributions of others when exchanging ideas or opinions.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Demonstrate active listening when engaging in collaborative work.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Demonstrate adaptability to build consensus when perspectives or opinions within groups differ.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Consider varied perspectives or opinions when collaborating.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Express an idea or share information through the use of body language or voice.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Adjust verbal or non-verbal language according to a variety of situations.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Adjust verbal or non-verbal language according to purpose and audience.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5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Combine verbal and non-verbal language to enhance communication.</a:t>
                      </a:r>
                      <a:endParaRPr sz="125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Adjust verbal and non-verbal language to enhance clarity or create effects when communicating.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Integrate verbal, non-verbal, and paraverbal language to enhance communication.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Analyze the effectiveness of verbal, non-verbal, and paraverbal language used in oral communications.</a:t>
                      </a:r>
                      <a:endParaRPr sz="115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86" name="Google Shape;86;p5"/>
          <p:cNvPicPr preferRelativeResize="0"/>
          <p:nvPr/>
        </p:nvPicPr>
        <p:blipFill rotWithShape="1">
          <a:blip r:embed="rId3">
            <a:alphaModFix amt="29000"/>
          </a:blip>
          <a:srcRect b="0" l="0" r="0" t="0"/>
          <a:stretch/>
        </p:blipFill>
        <p:spPr>
          <a:xfrm>
            <a:off x="-310812" y="-250037"/>
            <a:ext cx="9360876" cy="539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105fb6c4fb_0_28"/>
          <p:cNvSpPr txBox="1"/>
          <p:nvPr>
            <p:ph type="title"/>
          </p:nvPr>
        </p:nvSpPr>
        <p:spPr>
          <a:xfrm>
            <a:off x="311700" y="2001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594"/>
              <a:buNone/>
            </a:pPr>
            <a:r>
              <a:rPr lang="en" sz="2220"/>
              <a:t>Continuum for Increasing Complexity in </a:t>
            </a:r>
            <a:r>
              <a:rPr b="1" lang="en" sz="2220">
                <a:solidFill>
                  <a:srgbClr val="67003F"/>
                </a:solidFill>
              </a:rPr>
              <a:t>Interpreting</a:t>
            </a:r>
            <a:r>
              <a:rPr lang="en" sz="2220"/>
              <a:t> Ideas (Audience)</a:t>
            </a:r>
            <a:endParaRPr sz="2220"/>
          </a:p>
        </p:txBody>
      </p:sp>
      <p:graphicFrame>
        <p:nvGraphicFramePr>
          <p:cNvPr id="92" name="Google Shape;92;g2105fb6c4fb_0_28"/>
          <p:cNvGraphicFramePr/>
          <p:nvPr/>
        </p:nvGraphicFramePr>
        <p:xfrm>
          <a:off x="158575" y="77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{992D4183-BF67-4B27-AE40-EDF52AC05315}</a:tableStyleId>
              </a:tblPr>
              <a:tblGrid>
                <a:gridCol w="1217225"/>
                <a:gridCol w="1217225"/>
                <a:gridCol w="1217225"/>
                <a:gridCol w="1217225"/>
                <a:gridCol w="1217225"/>
                <a:gridCol w="1217225"/>
                <a:gridCol w="1217225"/>
              </a:tblGrid>
              <a:tr h="268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K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1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2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3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4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5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6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Participate in group discussions.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Ask questions to clarify information during discussions.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Contribute to discussions as a listener and speaker.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Engage in dialogue to express and understand messages.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 u="none" cap="none" strike="noStrike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Contribute respectfully to a variety of interactions that involve listening and speaking.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Contribute to discussions or dialogues by agreeing, disagreeing, and adding to or explaining ideas.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Offer relevant information and logical reasoning to enhance collaborative dialogue.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Demonstrate a variety of listening behaviours.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Examine verbal and non-verbal language that is appropriate for a variety of situations.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Examine messages that combine both verbal and non-verbal communication.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Use a variety of listening strategies to enhance interactions and learning.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Use a variety of listening strategies to support understanding.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Discuss meanings of stories and lessons shared orally.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rPr lang="en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Lato"/>
                          <a:ea typeface="Lato"/>
                          <a:cs typeface="Lato"/>
                          <a:sym typeface="Lato"/>
                        </a:rPr>
                        <a:t>Reflect on the preparation, content, and delivery of oral communication and consider opportunities for improvement.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93" name="Google Shape;93;g2105fb6c4fb_0_28"/>
          <p:cNvPicPr preferRelativeResize="0"/>
          <p:nvPr/>
        </p:nvPicPr>
        <p:blipFill rotWithShape="1">
          <a:blip r:embed="rId3">
            <a:alphaModFix amt="29000"/>
          </a:blip>
          <a:srcRect b="22169" l="0" r="0" t="-22170"/>
          <a:stretch/>
        </p:blipFill>
        <p:spPr>
          <a:xfrm>
            <a:off x="-261575" y="-3123225"/>
            <a:ext cx="9360876" cy="8050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"/>
          <p:cNvSpPr txBox="1"/>
          <p:nvPr>
            <p:ph type="title"/>
          </p:nvPr>
        </p:nvSpPr>
        <p:spPr>
          <a:xfrm>
            <a:off x="311700" y="271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Guide to Success :</a:t>
            </a:r>
            <a:r>
              <a:rPr b="1" lang="en" sz="2220">
                <a:solidFill>
                  <a:srgbClr val="67003F"/>
                </a:solidFill>
              </a:rPr>
              <a:t>Expressing</a:t>
            </a:r>
            <a:r>
              <a:rPr lang="en" sz="2220"/>
              <a:t> Ideas(Tableau)</a:t>
            </a:r>
            <a:endParaRPr/>
          </a:p>
        </p:txBody>
      </p:sp>
      <p:graphicFrame>
        <p:nvGraphicFramePr>
          <p:cNvPr id="99" name="Google Shape;99;p6"/>
          <p:cNvGraphicFramePr/>
          <p:nvPr/>
        </p:nvGraphicFramePr>
        <p:xfrm>
          <a:off x="311675" y="894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{992D4183-BF67-4B27-AE40-EDF52AC05315}</a:tableStyleId>
              </a:tblPr>
              <a:tblGrid>
                <a:gridCol w="2130150"/>
                <a:gridCol w="2130150"/>
                <a:gridCol w="2130150"/>
                <a:gridCol w="2130150"/>
              </a:tblGrid>
              <a:tr h="106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Task Requirements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do I need to do?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Criteria for Proficiency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do I need to do to do it well?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Self-Reflection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going well?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my next best step?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Teacher Guidance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going well?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revisions need to be considered?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702250"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Share ideas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Listen to others’ ideas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❏"/>
                      </a:pPr>
                      <a:r>
                        <a:rPr lang="en"/>
                        <a:t>Choose a scene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 sz="1400" u="none" cap="none" strike="noStrike"/>
                        <a:t>Stay on topic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❏"/>
                      </a:pPr>
                      <a:r>
                        <a:rPr lang="en"/>
                        <a:t>Physically practice scene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Present scene using</a:t>
                      </a:r>
                      <a:r>
                        <a:rPr lang="en" sz="1400" u="none" cap="none" strike="noStrike"/>
                        <a:t> body language with group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❏"/>
                      </a:pPr>
                      <a:r>
                        <a:rPr lang="en"/>
                        <a:t>Stay completely ‘frozen’ during discussions</a:t>
                      </a:r>
                      <a:endParaRPr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Acknowledge &amp; incorporate group ideas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Hold body completely still while audience discusses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Show clarity through detailed body and </a:t>
                      </a:r>
                      <a:r>
                        <a:rPr lang="en"/>
                        <a:t>facial</a:t>
                      </a:r>
                      <a:r>
                        <a:rPr lang="en"/>
                        <a:t> expression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Do not m</a:t>
                      </a:r>
                      <a:r>
                        <a:rPr lang="en" sz="1400" u="none" cap="none" strike="noStrike"/>
                        <a:t>ake eye contact with the </a:t>
                      </a:r>
                      <a:r>
                        <a:rPr lang="en"/>
                        <a:t>audience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Going well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Needs work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Next Steps</a:t>
                      </a:r>
                      <a:endParaRPr sz="1400" u="none" cap="none" strike="noStrike"/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Going well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Needs work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Next Steps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0" name="Google Shape;100;p6"/>
          <p:cNvPicPr preferRelativeResize="0"/>
          <p:nvPr/>
        </p:nvPicPr>
        <p:blipFill rotWithShape="1">
          <a:blip r:embed="rId3">
            <a:alphaModFix amt="29000"/>
          </a:blip>
          <a:srcRect b="22169" l="0" r="0" t="-22170"/>
          <a:stretch/>
        </p:blipFill>
        <p:spPr>
          <a:xfrm>
            <a:off x="-289025" y="-1865650"/>
            <a:ext cx="9360876" cy="720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105fb6c4fb_0_80"/>
          <p:cNvSpPr txBox="1"/>
          <p:nvPr>
            <p:ph type="title"/>
          </p:nvPr>
        </p:nvSpPr>
        <p:spPr>
          <a:xfrm>
            <a:off x="311700" y="271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Guide to Success:</a:t>
            </a:r>
            <a:r>
              <a:rPr b="1" lang="en" sz="2220">
                <a:solidFill>
                  <a:srgbClr val="67003F"/>
                </a:solidFill>
              </a:rPr>
              <a:t>Interpreting</a:t>
            </a:r>
            <a:r>
              <a:rPr lang="en" sz="2220"/>
              <a:t> Ideas(Audience)</a:t>
            </a:r>
            <a:endParaRPr/>
          </a:p>
        </p:txBody>
      </p:sp>
      <p:graphicFrame>
        <p:nvGraphicFramePr>
          <p:cNvPr id="106" name="Google Shape;106;g2105fb6c4fb_0_80"/>
          <p:cNvGraphicFramePr/>
          <p:nvPr/>
        </p:nvGraphicFramePr>
        <p:xfrm>
          <a:off x="311675" y="894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{992D4183-BF67-4B27-AE40-EDF52AC05315}</a:tableStyleId>
              </a:tblPr>
              <a:tblGrid>
                <a:gridCol w="2130150"/>
                <a:gridCol w="2130150"/>
                <a:gridCol w="2130150"/>
                <a:gridCol w="2130150"/>
              </a:tblGrid>
              <a:tr h="106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Task Requirements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do I need to do?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Criteria for Proficiency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do I need to do to do it well?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Self-Reflection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going well?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my next best step?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" sz="1400" u="none" cap="none" strike="noStrike"/>
                        <a:t>Teacher Guidance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What’s going well?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What revisions need to be considered?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702250"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 sz="1400" u="none" cap="none" strike="noStrike"/>
                        <a:t>Focus on the </a:t>
                      </a:r>
                      <a:r>
                        <a:rPr lang="en"/>
                        <a:t>actors (presenters)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❏"/>
                      </a:pPr>
                      <a:r>
                        <a:rPr lang="en"/>
                        <a:t>Interpret scene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 sz="1400" u="none" cap="none" strike="noStrike"/>
                        <a:t>Speak at the appropriate time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 sz="1400" u="none" cap="none" strike="noStrike"/>
                        <a:t>Stay on topic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Express respectful comments 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❏"/>
                      </a:pPr>
                      <a:r>
                        <a:rPr lang="en"/>
                        <a:t>Pose questions (should that be chosen at end)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Use specific vocabulary to describe scene</a:t>
                      </a:r>
                      <a:endParaRPr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Listen &amp; add to other audience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members </a:t>
                      </a:r>
                      <a:r>
                        <a:rPr lang="en"/>
                        <a:t>comments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Infer meaning from scene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❏"/>
                      </a:pPr>
                      <a:r>
                        <a:rPr lang="en"/>
                        <a:t>Defer personal judgments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Going well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Needs work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/>
                        <a:t>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Next Steps</a:t>
                      </a:r>
                      <a:endParaRPr sz="1400" u="none" cap="none" strike="noStrike"/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Going well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Needs work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 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chemeClr val="dk1"/>
                          </a:solidFill>
                        </a:rPr>
                        <a:t>Next Steps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7" name="Google Shape;107;g2105fb6c4fb_0_80"/>
          <p:cNvPicPr preferRelativeResize="0"/>
          <p:nvPr/>
        </p:nvPicPr>
        <p:blipFill rotWithShape="1">
          <a:blip r:embed="rId3">
            <a:alphaModFix amt="29000"/>
          </a:blip>
          <a:srcRect b="22169" l="0" r="0" t="-22170"/>
          <a:stretch/>
        </p:blipFill>
        <p:spPr>
          <a:xfrm>
            <a:off x="-350850" y="-1906900"/>
            <a:ext cx="9360876" cy="6803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Video of Creating Conversation Coming Soon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