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63" r:id="rId5"/>
    <p:sldId id="259" r:id="rId6"/>
    <p:sldId id="260" r:id="rId7"/>
    <p:sldId id="261" r:id="rId8"/>
    <p:sldId id="262" r:id="rId9"/>
  </p:sldIdLst>
  <p:sldSz cx="9144000" cy="5143500" type="screen16x9"/>
  <p:notesSz cx="6858000" cy="9144000"/>
  <p:embeddedFontLst>
    <p:embeddedFont>
      <p:font typeface="Lato" panose="020F0502020204030203" pitchFamily="34" charset="0"/>
      <p:regular r:id="rId11"/>
      <p:bold r:id="rId12"/>
      <p:italic r:id="rId13"/>
      <p:boldItalic r:id="rId14"/>
    </p:embeddedFont>
    <p:embeddedFont>
      <p:font typeface="Raleway" pitchFamily="2" charset="77"/>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F821D6-5F77-4960-9720-90773F518689}">
  <a:tblStyle styleId="{8CF821D6-5F77-4960-9720-90773F5186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p:cViewPr varScale="1">
        <p:scale>
          <a:sx n="137" d="100"/>
          <a:sy n="137" d="100"/>
        </p:scale>
        <p:origin x="92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1363b51613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1363b5161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1363b5161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1363b5161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1363b5161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1363b5161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16081d2a5a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16081d2a5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137d175a8a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137d175a8a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1363b51613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1363b5161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urriculum.learnalberta.ca/home/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curriculum.learnalberta.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arpdc.ab.ca/new-curriculum-resourc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hyperlink" Target="https://www.researchgate.net/publication/265738916_Strategies_That_Work_Teaching_Comprehension_to_Enhance_Understanding" TargetMode="External"/><Relationship Id="rId4" Type="http://schemas.openxmlformats.org/officeDocument/2006/relationships/hyperlink" Target="https://tc2.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52533" y="31595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Oral Language Resource:</a:t>
            </a:r>
            <a:endParaRPr/>
          </a:p>
          <a:p>
            <a:pPr marL="0" lvl="0" indent="0" algn="ctr" rtl="0">
              <a:spcBef>
                <a:spcPts val="0"/>
              </a:spcBef>
              <a:spcAft>
                <a:spcPts val="0"/>
              </a:spcAft>
              <a:buNone/>
            </a:pPr>
            <a:r>
              <a:rPr lang="en"/>
              <a:t>Listening to Stories</a:t>
            </a:r>
            <a:endParaRPr/>
          </a:p>
        </p:txBody>
      </p:sp>
      <p:sp>
        <p:nvSpPr>
          <p:cNvPr id="55" name="Google Shape;55;p13"/>
          <p:cNvSpPr txBox="1">
            <a:spLocks noGrp="1"/>
          </p:cNvSpPr>
          <p:nvPr>
            <p:ph type="subTitle" idx="1"/>
          </p:nvPr>
        </p:nvSpPr>
        <p:spPr>
          <a:xfrm>
            <a:off x="352525" y="2456525"/>
            <a:ext cx="8520600" cy="792600"/>
          </a:xfrm>
          <a:prstGeom prst="rect">
            <a:avLst/>
          </a:prstGeom>
        </p:spPr>
        <p:txBody>
          <a:bodyPr spcFirstLastPara="1" wrap="square" lIns="91425" tIns="91425" rIns="91425" bIns="91425" anchor="t" anchorCtr="0">
            <a:normAutofit fontScale="77500" lnSpcReduction="10000"/>
          </a:bodyPr>
          <a:lstStyle/>
          <a:p>
            <a:pPr marL="0" lvl="0" indent="0" algn="ctr" rtl="0">
              <a:spcBef>
                <a:spcPts val="0"/>
              </a:spcBef>
              <a:spcAft>
                <a:spcPts val="0"/>
              </a:spcAft>
              <a:buNone/>
            </a:pPr>
            <a:r>
              <a:rPr lang="en"/>
              <a:t>In support of </a:t>
            </a:r>
            <a:r>
              <a:rPr lang="en" u="sng">
                <a:solidFill>
                  <a:schemeClr val="hlink"/>
                </a:solidFill>
                <a:hlinkClick r:id="rId3"/>
              </a:rPr>
              <a:t>LearnAlberta</a:t>
            </a:r>
            <a:r>
              <a:rPr lang="en"/>
              <a:t> English Language Arts and Literature curriculum</a:t>
            </a:r>
            <a:endParaRPr/>
          </a:p>
          <a:p>
            <a:pPr marL="0" lvl="0" indent="0" algn="ctr" rtl="0">
              <a:spcBef>
                <a:spcPts val="0"/>
              </a:spcBef>
              <a:spcAft>
                <a:spcPts val="0"/>
              </a:spcAft>
              <a:buNone/>
            </a:pPr>
            <a:endParaRPr/>
          </a:p>
        </p:txBody>
      </p:sp>
      <p:pic>
        <p:nvPicPr>
          <p:cNvPr id="56" name="Google Shape;56;p13"/>
          <p:cNvPicPr preferRelativeResize="0"/>
          <p:nvPr/>
        </p:nvPicPr>
        <p:blipFill>
          <a:blip r:embed="rId4">
            <a:alphaModFix/>
          </a:blip>
          <a:stretch>
            <a:fillRect/>
          </a:stretch>
        </p:blipFill>
        <p:spPr>
          <a:xfrm>
            <a:off x="172800" y="3326138"/>
            <a:ext cx="3818865" cy="1211975"/>
          </a:xfrm>
          <a:prstGeom prst="rect">
            <a:avLst/>
          </a:prstGeom>
          <a:noFill/>
          <a:ln>
            <a:noFill/>
          </a:ln>
        </p:spPr>
      </p:pic>
      <p:pic>
        <p:nvPicPr>
          <p:cNvPr id="57" name="Google Shape;57;p13"/>
          <p:cNvPicPr preferRelativeResize="0"/>
          <p:nvPr/>
        </p:nvPicPr>
        <p:blipFill>
          <a:blip r:embed="rId5">
            <a:alphaModFix/>
          </a:blip>
          <a:stretch>
            <a:fillRect/>
          </a:stretch>
        </p:blipFill>
        <p:spPr>
          <a:xfrm>
            <a:off x="6583050" y="2894250"/>
            <a:ext cx="2249251" cy="2249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mt="29000"/>
          </a:blip>
          <a:stretch>
            <a:fillRect/>
          </a:stretch>
        </p:blipFill>
        <p:spPr>
          <a:xfrm>
            <a:off x="-216875" y="0"/>
            <a:ext cx="9360876" cy="5393525"/>
          </a:xfrm>
          <a:prstGeom prst="rect">
            <a:avLst/>
          </a:prstGeom>
          <a:noFill/>
          <a:ln>
            <a:noFill/>
          </a:ln>
        </p:spPr>
      </p:pic>
      <p:graphicFrame>
        <p:nvGraphicFramePr>
          <p:cNvPr id="63" name="Google Shape;63;p14"/>
          <p:cNvGraphicFramePr/>
          <p:nvPr/>
        </p:nvGraphicFramePr>
        <p:xfrm>
          <a:off x="462625" y="582700"/>
          <a:ext cx="3000000" cy="3000000"/>
        </p:xfrm>
        <a:graphic>
          <a:graphicData uri="http://schemas.openxmlformats.org/drawingml/2006/table">
            <a:tbl>
              <a:tblPr>
                <a:noFill/>
                <a:tableStyleId>{8CF821D6-5F77-4960-9720-90773F518689}</a:tableStyleId>
              </a:tblPr>
              <a:tblGrid>
                <a:gridCol w="2739575">
                  <a:extLst>
                    <a:ext uri="{9D8B030D-6E8A-4147-A177-3AD203B41FA5}">
                      <a16:colId xmlns:a16="http://schemas.microsoft.com/office/drawing/2014/main" val="20000"/>
                    </a:ext>
                  </a:extLst>
                </a:gridCol>
                <a:gridCol w="2739575">
                  <a:extLst>
                    <a:ext uri="{9D8B030D-6E8A-4147-A177-3AD203B41FA5}">
                      <a16:colId xmlns:a16="http://schemas.microsoft.com/office/drawing/2014/main" val="20001"/>
                    </a:ext>
                  </a:extLst>
                </a:gridCol>
                <a:gridCol w="2739575">
                  <a:extLst>
                    <a:ext uri="{9D8B030D-6E8A-4147-A177-3AD203B41FA5}">
                      <a16:colId xmlns:a16="http://schemas.microsoft.com/office/drawing/2014/main" val="20002"/>
                    </a:ext>
                  </a:extLst>
                </a:gridCol>
              </a:tblGrid>
              <a:tr h="822925">
                <a:tc gridSpan="3">
                  <a:txBody>
                    <a:bodyPr/>
                    <a:lstStyle/>
                    <a:p>
                      <a:pPr marL="0" lvl="0" indent="0" algn="l" rtl="0">
                        <a:spcBef>
                          <a:spcPts val="0"/>
                        </a:spcBef>
                        <a:spcAft>
                          <a:spcPts val="0"/>
                        </a:spcAft>
                        <a:buNone/>
                      </a:pPr>
                      <a:r>
                        <a:rPr lang="en">
                          <a:solidFill>
                            <a:schemeClr val="dk1"/>
                          </a:solidFill>
                          <a:latin typeface="Raleway"/>
                          <a:ea typeface="Raleway"/>
                          <a:cs typeface="Raleway"/>
                          <a:sym typeface="Raleway"/>
                        </a:rPr>
                        <a:t>Organizing Idea:</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b="1">
                          <a:solidFill>
                            <a:schemeClr val="dk1"/>
                          </a:solidFill>
                          <a:latin typeface="Raleway"/>
                          <a:ea typeface="Raleway"/>
                          <a:cs typeface="Raleway"/>
                          <a:sym typeface="Raleway"/>
                        </a:rPr>
                        <a:t>Oral Language</a:t>
                      </a:r>
                      <a:r>
                        <a:rPr lang="en">
                          <a:solidFill>
                            <a:schemeClr val="dk1"/>
                          </a:solidFill>
                          <a:latin typeface="Raleway"/>
                          <a:ea typeface="Raleway"/>
                          <a:cs typeface="Raleway"/>
                          <a:sym typeface="Raleway"/>
                        </a:rPr>
                        <a:t>: Listening and speaking form the foundation for literacy development and improve communication, collaboration, and respectful mutual understanding.</a:t>
                      </a:r>
                      <a:endParaRPr>
                        <a:solidFill>
                          <a:schemeClr val="dk1"/>
                        </a:solidFill>
                        <a:latin typeface="Raleway"/>
                        <a:ea typeface="Raleway"/>
                        <a:cs typeface="Raleway"/>
                        <a:sym typeface="Raleway"/>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13725">
                <a:tc gridSpan="3">
                  <a:txBody>
                    <a:bodyPr/>
                    <a:lstStyle/>
                    <a:p>
                      <a:pPr marL="0" lvl="0" indent="0" algn="l" rtl="0">
                        <a:spcBef>
                          <a:spcPts val="0"/>
                        </a:spcBef>
                        <a:spcAft>
                          <a:spcPts val="0"/>
                        </a:spcAft>
                        <a:buNone/>
                      </a:pPr>
                      <a:r>
                        <a:rPr lang="en">
                          <a:solidFill>
                            <a:schemeClr val="dk1"/>
                          </a:solidFill>
                          <a:latin typeface="Raleway"/>
                          <a:ea typeface="Raleway"/>
                          <a:cs typeface="Raleway"/>
                          <a:sym typeface="Raleway"/>
                        </a:rPr>
                        <a:t>Learning Outcome:</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K - Children explore listening and speaking skills through a variety of literacy experiences.</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1 - Students develop listening and speaking skills through sharing stories and information.</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2 - Students examine and adjust listening and speaking to communicate effectively.</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3 - Students examine and apply listening and speaking skills, processes, or strategies in a variety of formal and informal interactions.</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4 - Students examine and demonstrate how listening and speaking support connections and clarify understandings.</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5 - Students investigate how oral language can be designed to communicate ideas and information.</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6 - Students connect the quality and efficacy of oral communication to oral language skills.</a:t>
                      </a:r>
                      <a:endParaRPr>
                        <a:solidFill>
                          <a:schemeClr val="dk1"/>
                        </a:solidFill>
                        <a:latin typeface="Raleway"/>
                        <a:ea typeface="Raleway"/>
                        <a:cs typeface="Raleway"/>
                        <a:sym typeface="Raleway"/>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22925">
                <a:tc gridSpan="3">
                  <a:txBody>
                    <a:bodyPr/>
                    <a:lstStyle/>
                    <a:p>
                      <a:pPr marL="0" lvl="0" indent="0" algn="l" rtl="0">
                        <a:spcBef>
                          <a:spcPts val="0"/>
                        </a:spcBef>
                        <a:spcAft>
                          <a:spcPts val="0"/>
                        </a:spcAft>
                        <a:buNone/>
                      </a:pPr>
                      <a:r>
                        <a:rPr lang="en">
                          <a:solidFill>
                            <a:schemeClr val="dk1"/>
                          </a:solidFill>
                          <a:latin typeface="Raleway"/>
                          <a:ea typeface="Raleway"/>
                          <a:cs typeface="Raleway"/>
                          <a:sym typeface="Raleway"/>
                        </a:rPr>
                        <a:t>To view the complete curriculum visit </a:t>
                      </a:r>
                      <a:r>
                        <a:rPr lang="en" u="sng">
                          <a:solidFill>
                            <a:schemeClr val="accent1"/>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curriculum.learnalberta.ca</a:t>
                      </a:r>
                      <a:endParaRPr>
                        <a:solidFill>
                          <a:schemeClr val="accent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For more information, or help with teaching this subject area, please contact your local consortia office. </a:t>
                      </a:r>
                      <a:endParaRPr>
                        <a:solidFill>
                          <a:schemeClr val="dk1"/>
                        </a:solidFill>
                        <a:latin typeface="Raleway"/>
                        <a:ea typeface="Raleway"/>
                        <a:cs typeface="Raleway"/>
                        <a:sym typeface="Raleway"/>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10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Lesson Plan for Listening to Stories</a:t>
            </a:r>
            <a:endParaRPr/>
          </a:p>
        </p:txBody>
      </p:sp>
      <p:sp>
        <p:nvSpPr>
          <p:cNvPr id="69" name="Google Shape;69;p15"/>
          <p:cNvSpPr txBox="1">
            <a:spLocks noGrp="1"/>
          </p:cNvSpPr>
          <p:nvPr>
            <p:ph type="body" idx="1"/>
          </p:nvPr>
        </p:nvSpPr>
        <p:spPr>
          <a:xfrm>
            <a:off x="311700" y="793225"/>
            <a:ext cx="8520600" cy="435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dirty="0">
                <a:solidFill>
                  <a:schemeClr val="dk1"/>
                </a:solidFill>
              </a:rPr>
              <a:t>Materials</a:t>
            </a:r>
            <a:r>
              <a:rPr lang="en" sz="1600" dirty="0">
                <a:solidFill>
                  <a:schemeClr val="dk1"/>
                </a:solidFill>
              </a:rPr>
              <a:t>: The teacher will have several story books available that are slightly above the independent reading level of the students. Either the teacher or the students may choose the story to be shared. </a:t>
            </a:r>
            <a:endParaRPr sz="1600" dirty="0">
              <a:solidFill>
                <a:schemeClr val="dk1"/>
              </a:solidFill>
            </a:endParaRPr>
          </a:p>
          <a:p>
            <a:pPr marL="0" lvl="0" indent="0" algn="l" rtl="0">
              <a:spcBef>
                <a:spcPts val="1200"/>
              </a:spcBef>
              <a:spcAft>
                <a:spcPts val="0"/>
              </a:spcAft>
              <a:buNone/>
            </a:pPr>
            <a:r>
              <a:rPr lang="en" sz="1600" b="1" dirty="0">
                <a:solidFill>
                  <a:schemeClr val="dk1"/>
                </a:solidFill>
              </a:rPr>
              <a:t>Procedure</a:t>
            </a:r>
            <a:r>
              <a:rPr lang="en" sz="1600" dirty="0">
                <a:solidFill>
                  <a:schemeClr val="dk1"/>
                </a:solidFill>
              </a:rPr>
              <a:t>: The teacher can begin by previewing the book. Look at the cover together and discuss some predictions about the story. You might choose to point out challenging vocabulary before reading. During reading, the teacher can model comprehension strategies such as predicting, making connections, determining importance, questioning, visualizing, inferring, summarizing, and synthesizing (Harvey and </a:t>
            </a:r>
            <a:r>
              <a:rPr lang="en" sz="1600" dirty="0" err="1">
                <a:solidFill>
                  <a:schemeClr val="dk1"/>
                </a:solidFill>
              </a:rPr>
              <a:t>Goudvis</a:t>
            </a:r>
            <a:r>
              <a:rPr lang="en" sz="1600" dirty="0">
                <a:solidFill>
                  <a:schemeClr val="dk1"/>
                </a:solidFill>
              </a:rPr>
              <a:t>, 2000). After reading the story, the teacher can encourage students to make connections to themselves,  to other texts, or to their world. </a:t>
            </a:r>
            <a:endParaRPr sz="1600" dirty="0">
              <a:solidFill>
                <a:schemeClr val="dk1"/>
              </a:solidFill>
            </a:endParaRPr>
          </a:p>
        </p:txBody>
      </p:sp>
      <p:pic>
        <p:nvPicPr>
          <p:cNvPr id="2" name="Google Shape;62;p14">
            <a:extLst>
              <a:ext uri="{FF2B5EF4-FFF2-40B4-BE49-F238E27FC236}">
                <a16:creationId xmlns:a16="http://schemas.microsoft.com/office/drawing/2014/main" id="{238254F9-3A15-136B-6CD5-0BAA90854A7A}"/>
              </a:ext>
            </a:extLst>
          </p:cNvPr>
          <p:cNvPicPr preferRelativeResize="0"/>
          <p:nvPr/>
        </p:nvPicPr>
        <p:blipFill>
          <a:blip r:embed="rId3">
            <a:alphaModFix amt="29000"/>
          </a:blip>
          <a:stretch>
            <a:fillRect/>
          </a:stretch>
        </p:blipFill>
        <p:spPr>
          <a:xfrm>
            <a:off x="-216875" y="0"/>
            <a:ext cx="9360876" cy="5393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escriptions &amp; Indicators">
            <a:extLst>
              <a:ext uri="{FF2B5EF4-FFF2-40B4-BE49-F238E27FC236}">
                <a16:creationId xmlns:a16="http://schemas.microsoft.com/office/drawing/2014/main" id="{EB9F5206-9F1A-7749-AC3A-1BF05793C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49" y="183895"/>
            <a:ext cx="5014884" cy="38750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1DB6300-60FF-25CD-212A-EE06B478446A}"/>
              </a:ext>
            </a:extLst>
          </p:cNvPr>
          <p:cNvSpPr txBox="1"/>
          <p:nvPr/>
        </p:nvSpPr>
        <p:spPr>
          <a:xfrm>
            <a:off x="4997302" y="1594884"/>
            <a:ext cx="3795824" cy="2246769"/>
          </a:xfrm>
          <a:prstGeom prst="rect">
            <a:avLst/>
          </a:prstGeom>
          <a:noFill/>
        </p:spPr>
        <p:txBody>
          <a:bodyPr wrap="square" rtlCol="0">
            <a:spAutoFit/>
          </a:bodyPr>
          <a:lstStyle/>
          <a:p>
            <a:r>
              <a:rPr lang="en-US" dirty="0"/>
              <a:t>The main competencies for Listening to Stories are Communication and Critical Thinking.</a:t>
            </a:r>
          </a:p>
          <a:p>
            <a:endParaRPr lang="en-US" dirty="0"/>
          </a:p>
          <a:p>
            <a:r>
              <a:rPr lang="en-CA" b="1" i="0" dirty="0">
                <a:solidFill>
                  <a:srgbClr val="C00000"/>
                </a:solidFill>
                <a:effectLst/>
                <a:latin typeface="Lato" panose="020F0502020204030203" pitchFamily="34" charset="0"/>
              </a:rPr>
              <a:t>Communication</a:t>
            </a:r>
            <a:r>
              <a:rPr lang="en-CA" b="0" i="0" dirty="0">
                <a:solidFill>
                  <a:srgbClr val="C00000"/>
                </a:solidFill>
                <a:effectLst/>
                <a:latin typeface="Lato" panose="020F0502020204030203" pitchFamily="34" charset="0"/>
              </a:rPr>
              <a:t> involves sharing ideas through oral, written, or non-verbal media.</a:t>
            </a:r>
          </a:p>
          <a:p>
            <a:endParaRPr lang="en-CA" dirty="0">
              <a:solidFill>
                <a:srgbClr val="C00000"/>
              </a:solidFill>
              <a:latin typeface="Lato" panose="020F0502020204030203" pitchFamily="34" charset="0"/>
            </a:endParaRPr>
          </a:p>
          <a:p>
            <a:r>
              <a:rPr lang="en-CA" b="1" i="0" dirty="0">
                <a:solidFill>
                  <a:srgbClr val="C00000"/>
                </a:solidFill>
                <a:effectLst/>
                <a:latin typeface="Lato" panose="020F0502020204030203" pitchFamily="34" charset="0"/>
              </a:rPr>
              <a:t>Critical Thinking</a:t>
            </a:r>
            <a:r>
              <a:rPr lang="en-CA" b="0" i="0" dirty="0">
                <a:solidFill>
                  <a:srgbClr val="C00000"/>
                </a:solidFill>
                <a:effectLst/>
                <a:latin typeface="Lato" panose="020F0502020204030203" pitchFamily="34" charset="0"/>
              </a:rPr>
              <a:t> involves reasoning logically to analyze and synthesize new knowledge with existing knowledge in a coherent way.</a:t>
            </a:r>
            <a:endParaRPr lang="en-US" dirty="0">
              <a:solidFill>
                <a:srgbClr val="C00000"/>
              </a:solidFill>
            </a:endParaRPr>
          </a:p>
        </p:txBody>
      </p:sp>
      <p:pic>
        <p:nvPicPr>
          <p:cNvPr id="2" name="Google Shape;62;p14">
            <a:extLst>
              <a:ext uri="{FF2B5EF4-FFF2-40B4-BE49-F238E27FC236}">
                <a16:creationId xmlns:a16="http://schemas.microsoft.com/office/drawing/2014/main" id="{EFF98115-D41D-4B8C-EA2C-C93CF5F495D8}"/>
              </a:ext>
            </a:extLst>
          </p:cNvPr>
          <p:cNvPicPr preferRelativeResize="0"/>
          <p:nvPr/>
        </p:nvPicPr>
        <p:blipFill>
          <a:blip r:embed="rId3">
            <a:alphaModFix amt="29000"/>
          </a:blip>
          <a:stretch>
            <a:fillRect/>
          </a:stretch>
        </p:blipFill>
        <p:spPr>
          <a:xfrm>
            <a:off x="-216875" y="0"/>
            <a:ext cx="9360876" cy="5393525"/>
          </a:xfrm>
          <a:prstGeom prst="rect">
            <a:avLst/>
          </a:prstGeom>
          <a:noFill/>
          <a:ln>
            <a:noFill/>
          </a:ln>
        </p:spPr>
      </p:pic>
    </p:spTree>
    <p:extLst>
      <p:ext uri="{BB962C8B-B14F-4D97-AF65-F5344CB8AC3E}">
        <p14:creationId xmlns:p14="http://schemas.microsoft.com/office/powerpoint/2010/main" val="3507135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271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Guide to Success</a:t>
            </a:r>
            <a:endParaRPr/>
          </a:p>
        </p:txBody>
      </p:sp>
      <p:graphicFrame>
        <p:nvGraphicFramePr>
          <p:cNvPr id="77" name="Google Shape;77;p16"/>
          <p:cNvGraphicFramePr/>
          <p:nvPr/>
        </p:nvGraphicFramePr>
        <p:xfrm>
          <a:off x="311675" y="894438"/>
          <a:ext cx="8520600" cy="3768350"/>
        </p:xfrm>
        <a:graphic>
          <a:graphicData uri="http://schemas.openxmlformats.org/drawingml/2006/table">
            <a:tbl>
              <a:tblPr>
                <a:noFill/>
                <a:tableStyleId>{8CF821D6-5F77-4960-9720-90773F518689}</a:tableStyleId>
              </a:tblPr>
              <a:tblGrid>
                <a:gridCol w="2130150">
                  <a:extLst>
                    <a:ext uri="{9D8B030D-6E8A-4147-A177-3AD203B41FA5}">
                      <a16:colId xmlns:a16="http://schemas.microsoft.com/office/drawing/2014/main" val="20000"/>
                    </a:ext>
                  </a:extLst>
                </a:gridCol>
                <a:gridCol w="2130150">
                  <a:extLst>
                    <a:ext uri="{9D8B030D-6E8A-4147-A177-3AD203B41FA5}">
                      <a16:colId xmlns:a16="http://schemas.microsoft.com/office/drawing/2014/main" val="20001"/>
                    </a:ext>
                  </a:extLst>
                </a:gridCol>
                <a:gridCol w="2130150">
                  <a:extLst>
                    <a:ext uri="{9D8B030D-6E8A-4147-A177-3AD203B41FA5}">
                      <a16:colId xmlns:a16="http://schemas.microsoft.com/office/drawing/2014/main" val="20002"/>
                    </a:ext>
                  </a:extLst>
                </a:gridCol>
                <a:gridCol w="2130150">
                  <a:extLst>
                    <a:ext uri="{9D8B030D-6E8A-4147-A177-3AD203B41FA5}">
                      <a16:colId xmlns:a16="http://schemas.microsoft.com/office/drawing/2014/main" val="20003"/>
                    </a:ext>
                  </a:extLst>
                </a:gridCol>
              </a:tblGrid>
              <a:tr h="1066100">
                <a:tc>
                  <a:txBody>
                    <a:bodyPr/>
                    <a:lstStyle/>
                    <a:p>
                      <a:pPr marL="0" lvl="0" indent="0" algn="l" rtl="0">
                        <a:spcBef>
                          <a:spcPts val="0"/>
                        </a:spcBef>
                        <a:spcAft>
                          <a:spcPts val="0"/>
                        </a:spcAft>
                        <a:buNone/>
                      </a:pPr>
                      <a:r>
                        <a:rPr lang="en" b="1"/>
                        <a:t>Task Requirements</a:t>
                      </a:r>
                      <a:endParaRPr b="1"/>
                    </a:p>
                    <a:p>
                      <a:pPr marL="0" lvl="0" indent="0" algn="l" rtl="0">
                        <a:spcBef>
                          <a:spcPts val="0"/>
                        </a:spcBef>
                        <a:spcAft>
                          <a:spcPts val="0"/>
                        </a:spcAft>
                        <a:buNone/>
                      </a:pPr>
                      <a:endParaRPr/>
                    </a:p>
                    <a:p>
                      <a:pPr marL="0" lvl="0" indent="0" algn="l" rtl="0">
                        <a:spcBef>
                          <a:spcPts val="0"/>
                        </a:spcBef>
                        <a:spcAft>
                          <a:spcPts val="0"/>
                        </a:spcAft>
                        <a:buNone/>
                      </a:pPr>
                      <a:r>
                        <a:rPr lang="en"/>
                        <a:t>What do I need to do?</a:t>
                      </a:r>
                      <a:endParaRPr/>
                    </a:p>
                  </a:txBody>
                  <a:tcPr marL="91425" marR="91425" marT="91425" marB="91425"/>
                </a:tc>
                <a:tc>
                  <a:txBody>
                    <a:bodyPr/>
                    <a:lstStyle/>
                    <a:p>
                      <a:pPr marL="0" lvl="0" indent="0" algn="l" rtl="0">
                        <a:spcBef>
                          <a:spcPts val="0"/>
                        </a:spcBef>
                        <a:spcAft>
                          <a:spcPts val="0"/>
                        </a:spcAft>
                        <a:buNone/>
                      </a:pPr>
                      <a:r>
                        <a:rPr lang="en" b="1"/>
                        <a:t>Criteria for Proficiency</a:t>
                      </a:r>
                      <a:endParaRPr b="1"/>
                    </a:p>
                    <a:p>
                      <a:pPr marL="0" lvl="0" indent="0" algn="l" rtl="0">
                        <a:spcBef>
                          <a:spcPts val="0"/>
                        </a:spcBef>
                        <a:spcAft>
                          <a:spcPts val="0"/>
                        </a:spcAft>
                        <a:buNone/>
                      </a:pPr>
                      <a:r>
                        <a:rPr lang="en"/>
                        <a:t>What do I need to do to do it well?</a:t>
                      </a:r>
                      <a:endParaRPr/>
                    </a:p>
                  </a:txBody>
                  <a:tcPr marL="91425" marR="91425" marT="91425" marB="91425"/>
                </a:tc>
                <a:tc>
                  <a:txBody>
                    <a:bodyPr/>
                    <a:lstStyle/>
                    <a:p>
                      <a:pPr marL="0" lvl="0" indent="0" algn="l" rtl="0">
                        <a:spcBef>
                          <a:spcPts val="0"/>
                        </a:spcBef>
                        <a:spcAft>
                          <a:spcPts val="0"/>
                        </a:spcAft>
                        <a:buNone/>
                      </a:pPr>
                      <a:r>
                        <a:rPr lang="en" b="1"/>
                        <a:t>Self-Reflection</a:t>
                      </a:r>
                      <a:endParaRPr b="1"/>
                    </a:p>
                    <a:p>
                      <a:pPr marL="0" lvl="0" indent="0" algn="l" rtl="0">
                        <a:spcBef>
                          <a:spcPts val="0"/>
                        </a:spcBef>
                        <a:spcAft>
                          <a:spcPts val="0"/>
                        </a:spcAft>
                        <a:buNone/>
                      </a:pPr>
                      <a:r>
                        <a:rPr lang="en"/>
                        <a:t>What’s going well?</a:t>
                      </a:r>
                      <a:endParaRPr/>
                    </a:p>
                    <a:p>
                      <a:pPr marL="0" lvl="0" indent="0" algn="l" rtl="0">
                        <a:spcBef>
                          <a:spcPts val="0"/>
                        </a:spcBef>
                        <a:spcAft>
                          <a:spcPts val="0"/>
                        </a:spcAft>
                        <a:buNone/>
                      </a:pPr>
                      <a:r>
                        <a:rPr lang="en"/>
                        <a:t>What’s my next best step?</a:t>
                      </a:r>
                      <a:endParaRPr/>
                    </a:p>
                  </a:txBody>
                  <a:tcPr marL="91425" marR="91425" marT="91425" marB="91425"/>
                </a:tc>
                <a:tc>
                  <a:txBody>
                    <a:bodyPr/>
                    <a:lstStyle/>
                    <a:p>
                      <a:pPr marL="0" lvl="0" indent="0" algn="l" rtl="0">
                        <a:spcBef>
                          <a:spcPts val="0"/>
                        </a:spcBef>
                        <a:spcAft>
                          <a:spcPts val="0"/>
                        </a:spcAft>
                        <a:buNone/>
                      </a:pPr>
                      <a:r>
                        <a:rPr lang="en" b="1"/>
                        <a:t>Teacher Guidance</a:t>
                      </a:r>
                      <a:endParaRPr b="1"/>
                    </a:p>
                    <a:p>
                      <a:pPr marL="0" lvl="0" indent="0" algn="l" rtl="0">
                        <a:spcBef>
                          <a:spcPts val="0"/>
                        </a:spcBef>
                        <a:spcAft>
                          <a:spcPts val="0"/>
                        </a:spcAft>
                        <a:buNone/>
                      </a:pPr>
                      <a:r>
                        <a:rPr lang="en"/>
                        <a:t>What’s going well?</a:t>
                      </a:r>
                      <a:endParaRPr/>
                    </a:p>
                    <a:p>
                      <a:pPr marL="0" lvl="0" indent="0" algn="l" rtl="0">
                        <a:spcBef>
                          <a:spcPts val="0"/>
                        </a:spcBef>
                        <a:spcAft>
                          <a:spcPts val="0"/>
                        </a:spcAft>
                        <a:buNone/>
                      </a:pPr>
                      <a:r>
                        <a:rPr lang="en"/>
                        <a:t>What revisions need to be considered?</a:t>
                      </a:r>
                      <a:endParaRPr/>
                    </a:p>
                  </a:txBody>
                  <a:tcPr marL="91425" marR="91425" marT="91425" marB="91425"/>
                </a:tc>
                <a:extLst>
                  <a:ext uri="{0D108BD9-81ED-4DB2-BD59-A6C34878D82A}">
                    <a16:rowId xmlns:a16="http://schemas.microsoft.com/office/drawing/2014/main" val="10000"/>
                  </a:ext>
                </a:extLst>
              </a:tr>
              <a:tr h="2702250">
                <a:tc>
                  <a:txBody>
                    <a:bodyPr/>
                    <a:lstStyle/>
                    <a:p>
                      <a:pPr marL="457200" lvl="0" indent="-317500" algn="l" rtl="0">
                        <a:spcBef>
                          <a:spcPts val="0"/>
                        </a:spcBef>
                        <a:spcAft>
                          <a:spcPts val="0"/>
                        </a:spcAft>
                        <a:buSzPts val="1400"/>
                        <a:buChar char="❏"/>
                      </a:pPr>
                      <a:r>
                        <a:rPr lang="en"/>
                        <a:t>Focus on the speaker</a:t>
                      </a:r>
                      <a:endParaRPr/>
                    </a:p>
                    <a:p>
                      <a:pPr marL="457200" lvl="0" indent="-317500" algn="l" rtl="0">
                        <a:spcBef>
                          <a:spcPts val="0"/>
                        </a:spcBef>
                        <a:spcAft>
                          <a:spcPts val="0"/>
                        </a:spcAft>
                        <a:buSzPts val="1400"/>
                        <a:buChar char="❏"/>
                      </a:pPr>
                      <a:r>
                        <a:rPr lang="en"/>
                        <a:t>Speak at the appropriate time</a:t>
                      </a:r>
                      <a:endParaRPr/>
                    </a:p>
                    <a:p>
                      <a:pPr marL="457200" lvl="0" indent="-317500" algn="l" rtl="0">
                        <a:spcBef>
                          <a:spcPts val="0"/>
                        </a:spcBef>
                        <a:spcAft>
                          <a:spcPts val="0"/>
                        </a:spcAft>
                        <a:buSzPts val="1400"/>
                        <a:buChar char="❏"/>
                      </a:pPr>
                      <a:r>
                        <a:rPr lang="en"/>
                        <a:t>Stay on topic</a:t>
                      </a:r>
                      <a:endParaRPr/>
                    </a:p>
                    <a:p>
                      <a:pPr marL="457200" lvl="0" indent="-317500" algn="l" rtl="0">
                        <a:spcBef>
                          <a:spcPts val="0"/>
                        </a:spcBef>
                        <a:spcAft>
                          <a:spcPts val="0"/>
                        </a:spcAft>
                        <a:buSzPts val="1400"/>
                        <a:buChar char="❏"/>
                      </a:pPr>
                      <a:r>
                        <a:rPr lang="en"/>
                        <a:t>Use appropriate body language</a:t>
                      </a:r>
                      <a:endParaRPr/>
                    </a:p>
                  </a:txBody>
                  <a:tcPr marL="91425" marR="91425" marT="91425" marB="91425"/>
                </a:tc>
                <a:tc>
                  <a:txBody>
                    <a:bodyPr/>
                    <a:lstStyle/>
                    <a:p>
                      <a:pPr marL="457200" lvl="0" indent="-317500" algn="l" rtl="0">
                        <a:spcBef>
                          <a:spcPts val="0"/>
                        </a:spcBef>
                        <a:spcAft>
                          <a:spcPts val="0"/>
                        </a:spcAft>
                        <a:buSzPts val="1400"/>
                        <a:buChar char="❏"/>
                      </a:pPr>
                      <a:r>
                        <a:rPr lang="en"/>
                        <a:t>Maintain attention and focus</a:t>
                      </a:r>
                      <a:endParaRPr/>
                    </a:p>
                    <a:p>
                      <a:pPr marL="457200" lvl="0" indent="-317500" algn="l" rtl="0">
                        <a:spcBef>
                          <a:spcPts val="0"/>
                        </a:spcBef>
                        <a:spcAft>
                          <a:spcPts val="0"/>
                        </a:spcAft>
                        <a:buSzPts val="1400"/>
                        <a:buChar char="❏"/>
                      </a:pPr>
                      <a:r>
                        <a:rPr lang="en"/>
                        <a:t>Ask clarifying questions</a:t>
                      </a:r>
                      <a:endParaRPr/>
                    </a:p>
                    <a:p>
                      <a:pPr marL="457200" lvl="0" indent="-317500" algn="l" rtl="0">
                        <a:spcBef>
                          <a:spcPts val="0"/>
                        </a:spcBef>
                        <a:spcAft>
                          <a:spcPts val="0"/>
                        </a:spcAft>
                        <a:buSzPts val="1400"/>
                        <a:buChar char="❏"/>
                      </a:pPr>
                      <a:r>
                        <a:rPr lang="en"/>
                        <a:t>Add to the answers of others</a:t>
                      </a:r>
                      <a:endParaRPr/>
                    </a:p>
                    <a:p>
                      <a:pPr marL="45720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Going well</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r>
                        <a:rPr lang="en"/>
                        <a:t>Needs work</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r>
                        <a:rPr lang="en"/>
                        <a:t>Next Steps</a:t>
                      </a:r>
                      <a:endParaRPr/>
                    </a:p>
                    <a:p>
                      <a:pPr marL="457200" lvl="0" indent="-317500" algn="l" rtl="0">
                        <a:spcBef>
                          <a:spcPts val="0"/>
                        </a:spcBef>
                        <a:spcAft>
                          <a:spcPts val="0"/>
                        </a:spcAft>
                        <a:buSzPts val="1400"/>
                        <a:buChar char="●"/>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Going well</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Needs work</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Steps</a:t>
                      </a:r>
                      <a:endParaRPr>
                        <a:solidFill>
                          <a:schemeClr val="dk1"/>
                        </a:solidFill>
                      </a:endParaRPr>
                    </a:p>
                    <a:p>
                      <a:pPr marL="457200" lvl="0" indent="-317500" algn="l" rtl="0">
                        <a:spcBef>
                          <a:spcPts val="0"/>
                        </a:spcBef>
                        <a:spcAft>
                          <a:spcPts val="0"/>
                        </a:spcAft>
                        <a:buClr>
                          <a:schemeClr val="dk1"/>
                        </a:buClr>
                        <a:buSzPts val="1400"/>
                        <a:buChar char="●"/>
                      </a:pPr>
                      <a:endParaRPr>
                        <a:solidFill>
                          <a:schemeClr val="dk1"/>
                        </a:solidFill>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pic>
        <p:nvPicPr>
          <p:cNvPr id="78" name="Google Shape;78;p16"/>
          <p:cNvPicPr preferRelativeResize="0"/>
          <p:nvPr/>
        </p:nvPicPr>
        <p:blipFill>
          <a:blip r:embed="rId3">
            <a:alphaModFix amt="29000"/>
          </a:blip>
          <a:stretch>
            <a:fillRect/>
          </a:stretch>
        </p:blipFill>
        <p:spPr>
          <a:xfrm>
            <a:off x="-216875" y="0"/>
            <a:ext cx="9360876" cy="5393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972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220"/>
              <a:t>Continuum for Increasing Complexity</a:t>
            </a:r>
            <a:endParaRPr sz="2220"/>
          </a:p>
        </p:txBody>
      </p:sp>
      <p:graphicFrame>
        <p:nvGraphicFramePr>
          <p:cNvPr id="84" name="Google Shape;84;p17"/>
          <p:cNvGraphicFramePr/>
          <p:nvPr>
            <p:extLst>
              <p:ext uri="{D42A27DB-BD31-4B8C-83A1-F6EECF244321}">
                <p14:modId xmlns:p14="http://schemas.microsoft.com/office/powerpoint/2010/main" val="3431650831"/>
              </p:ext>
            </p:extLst>
          </p:nvPr>
        </p:nvGraphicFramePr>
        <p:xfrm>
          <a:off x="158575" y="669925"/>
          <a:ext cx="8520575" cy="4236630"/>
        </p:xfrm>
        <a:graphic>
          <a:graphicData uri="http://schemas.openxmlformats.org/drawingml/2006/table">
            <a:tbl>
              <a:tblPr>
                <a:noFill/>
                <a:tableStyleId>{8CF821D6-5F77-4960-9720-90773F518689}</a:tableStyleId>
              </a:tblPr>
              <a:tblGrid>
                <a:gridCol w="1217225">
                  <a:extLst>
                    <a:ext uri="{9D8B030D-6E8A-4147-A177-3AD203B41FA5}">
                      <a16:colId xmlns:a16="http://schemas.microsoft.com/office/drawing/2014/main" val="20000"/>
                    </a:ext>
                  </a:extLst>
                </a:gridCol>
                <a:gridCol w="1217225">
                  <a:extLst>
                    <a:ext uri="{9D8B030D-6E8A-4147-A177-3AD203B41FA5}">
                      <a16:colId xmlns:a16="http://schemas.microsoft.com/office/drawing/2014/main" val="20001"/>
                    </a:ext>
                  </a:extLst>
                </a:gridCol>
                <a:gridCol w="1217225">
                  <a:extLst>
                    <a:ext uri="{9D8B030D-6E8A-4147-A177-3AD203B41FA5}">
                      <a16:colId xmlns:a16="http://schemas.microsoft.com/office/drawing/2014/main" val="20002"/>
                    </a:ext>
                  </a:extLst>
                </a:gridCol>
                <a:gridCol w="1217225">
                  <a:extLst>
                    <a:ext uri="{9D8B030D-6E8A-4147-A177-3AD203B41FA5}">
                      <a16:colId xmlns:a16="http://schemas.microsoft.com/office/drawing/2014/main" val="20003"/>
                    </a:ext>
                  </a:extLst>
                </a:gridCol>
                <a:gridCol w="1217225">
                  <a:extLst>
                    <a:ext uri="{9D8B030D-6E8A-4147-A177-3AD203B41FA5}">
                      <a16:colId xmlns:a16="http://schemas.microsoft.com/office/drawing/2014/main" val="20004"/>
                    </a:ext>
                  </a:extLst>
                </a:gridCol>
                <a:gridCol w="1217225">
                  <a:extLst>
                    <a:ext uri="{9D8B030D-6E8A-4147-A177-3AD203B41FA5}">
                      <a16:colId xmlns:a16="http://schemas.microsoft.com/office/drawing/2014/main" val="20005"/>
                    </a:ext>
                  </a:extLst>
                </a:gridCol>
                <a:gridCol w="1217225">
                  <a:extLst>
                    <a:ext uri="{9D8B030D-6E8A-4147-A177-3AD203B41FA5}">
                      <a16:colId xmlns:a16="http://schemas.microsoft.com/office/drawing/2014/main" val="20006"/>
                    </a:ext>
                  </a:extLst>
                </a:gridCol>
              </a:tblGrid>
              <a:tr h="268850">
                <a:tc>
                  <a:txBody>
                    <a:bodyPr/>
                    <a:lstStyle/>
                    <a:p>
                      <a:pPr marL="0" lvl="0" indent="0" algn="l" rtl="0">
                        <a:spcBef>
                          <a:spcPts val="0"/>
                        </a:spcBef>
                        <a:spcAft>
                          <a:spcPts val="0"/>
                        </a:spcAft>
                        <a:buNone/>
                      </a:pPr>
                      <a:r>
                        <a:rPr lang="en" sz="1200" b="1">
                          <a:solidFill>
                            <a:schemeClr val="dk1"/>
                          </a:solidFill>
                          <a:latin typeface="Lato"/>
                          <a:ea typeface="Lato"/>
                          <a:cs typeface="Lato"/>
                          <a:sym typeface="Lato"/>
                        </a:rPr>
                        <a:t>K</a:t>
                      </a:r>
                      <a:endParaRPr sz="1200" b="1">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solidFill>
                            <a:schemeClr val="dk1"/>
                          </a:solidFill>
                          <a:latin typeface="Lato"/>
                          <a:ea typeface="Lato"/>
                          <a:cs typeface="Lato"/>
                          <a:sym typeface="Lato"/>
                        </a:rPr>
                        <a:t>1</a:t>
                      </a:r>
                      <a:endParaRPr sz="1200" b="1">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solidFill>
                            <a:schemeClr val="dk1"/>
                          </a:solidFill>
                          <a:latin typeface="Lato"/>
                          <a:ea typeface="Lato"/>
                          <a:cs typeface="Lato"/>
                          <a:sym typeface="Lato"/>
                        </a:rPr>
                        <a:t>2</a:t>
                      </a:r>
                      <a:endParaRPr sz="1200" b="1">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solidFill>
                            <a:schemeClr val="dk1"/>
                          </a:solidFill>
                          <a:latin typeface="Lato"/>
                          <a:ea typeface="Lato"/>
                          <a:cs typeface="Lato"/>
                          <a:sym typeface="Lato"/>
                        </a:rPr>
                        <a:t>3</a:t>
                      </a:r>
                      <a:endParaRPr sz="1200" b="1">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solidFill>
                            <a:schemeClr val="dk1"/>
                          </a:solidFill>
                          <a:latin typeface="Lato"/>
                          <a:ea typeface="Lato"/>
                          <a:cs typeface="Lato"/>
                          <a:sym typeface="Lato"/>
                        </a:rPr>
                        <a:t>4</a:t>
                      </a:r>
                      <a:endParaRPr sz="1200" b="1">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solidFill>
                            <a:schemeClr val="dk1"/>
                          </a:solidFill>
                          <a:latin typeface="Lato"/>
                          <a:ea typeface="Lato"/>
                          <a:cs typeface="Lato"/>
                          <a:sym typeface="Lato"/>
                        </a:rPr>
                        <a:t>5</a:t>
                      </a:r>
                      <a:endParaRPr sz="1200" b="1">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solidFill>
                            <a:schemeClr val="dk1"/>
                          </a:solidFill>
                          <a:latin typeface="Lato"/>
                          <a:ea typeface="Lato"/>
                          <a:cs typeface="Lato"/>
                          <a:sym typeface="Lato"/>
                        </a:rPr>
                        <a:t>6</a:t>
                      </a:r>
                      <a:endParaRPr sz="1200" b="1">
                        <a:solidFill>
                          <a:schemeClr val="dk1"/>
                        </a:solidFill>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lnSpc>
                          <a:spcPct val="115000"/>
                        </a:lnSpc>
                        <a:spcBef>
                          <a:spcPts val="0"/>
                        </a:spcBef>
                        <a:spcAft>
                          <a:spcPts val="0"/>
                        </a:spcAft>
                        <a:buNone/>
                      </a:pPr>
                      <a:r>
                        <a:rPr lang="en" sz="1000">
                          <a:solidFill>
                            <a:schemeClr val="dk1"/>
                          </a:solidFill>
                          <a:latin typeface="Lato"/>
                          <a:ea typeface="Lato"/>
                          <a:cs typeface="Lato"/>
                          <a:sym typeface="Lato"/>
                        </a:rPr>
                        <a:t>Listening is an active process that involves: focusing on the speaker, taking turns, using appropriate body postures and gestures</a:t>
                      </a:r>
                      <a:endParaRPr sz="1000">
                        <a:solidFill>
                          <a:schemeClr val="dk1"/>
                        </a:solidFill>
                        <a:latin typeface="Lato"/>
                        <a:ea typeface="Lato"/>
                        <a:cs typeface="Lato"/>
                        <a:sym typeface="Lato"/>
                      </a:endParaRPr>
                    </a:p>
                    <a:p>
                      <a:pPr marL="0" lvl="0" indent="0" algn="l" rtl="0">
                        <a:lnSpc>
                          <a:spcPct val="115000"/>
                        </a:lnSpc>
                        <a:spcBef>
                          <a:spcPts val="900"/>
                        </a:spcBef>
                        <a:spcAft>
                          <a:spcPts val="0"/>
                        </a:spcAft>
                        <a:buNone/>
                      </a:pPr>
                      <a:endParaRPr sz="1000">
                        <a:solidFill>
                          <a:schemeClr val="dk1"/>
                        </a:solidFill>
                        <a:latin typeface="Lato"/>
                        <a:ea typeface="Lato"/>
                        <a:cs typeface="Lato"/>
                        <a:sym typeface="Lato"/>
                      </a:endParaRPr>
                    </a:p>
                    <a:p>
                      <a:pPr marL="0" lvl="0" indent="0" algn="l" rtl="0">
                        <a:spcBef>
                          <a:spcPts val="900"/>
                        </a:spcBef>
                        <a:spcAft>
                          <a:spcPts val="0"/>
                        </a:spcAft>
                        <a:buNone/>
                      </a:pPr>
                      <a:endParaRPr sz="10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000">
                          <a:solidFill>
                            <a:schemeClr val="dk1"/>
                          </a:solidFill>
                          <a:latin typeface="Lato"/>
                          <a:ea typeface="Lato"/>
                          <a:cs typeface="Lato"/>
                          <a:sym typeface="Lato"/>
                        </a:rPr>
                        <a:t>Listening involves maintaining attention and focus.</a:t>
                      </a:r>
                      <a:endParaRPr sz="1000">
                        <a:solidFill>
                          <a:schemeClr val="dk1"/>
                        </a:solidFill>
                        <a:latin typeface="Lato"/>
                        <a:ea typeface="Lato"/>
                        <a:cs typeface="Lato"/>
                        <a:sym typeface="Lato"/>
                      </a:endParaRPr>
                    </a:p>
                  </a:txBody>
                  <a:tcPr marL="91425" marR="91425" marT="91425" marB="91425"/>
                </a:tc>
                <a:tc>
                  <a:txBody>
                    <a:bodyPr/>
                    <a:lstStyle/>
                    <a:p>
                      <a:pPr marL="0" lvl="0" indent="0" algn="l" rtl="0">
                        <a:lnSpc>
                          <a:spcPct val="115000"/>
                        </a:lnSpc>
                        <a:spcBef>
                          <a:spcPts val="0"/>
                        </a:spcBef>
                        <a:spcAft>
                          <a:spcPts val="0"/>
                        </a:spcAft>
                        <a:buNone/>
                      </a:pPr>
                      <a:r>
                        <a:rPr lang="en" sz="1000" dirty="0">
                          <a:solidFill>
                            <a:schemeClr val="dk1"/>
                          </a:solidFill>
                          <a:latin typeface="Lato"/>
                          <a:ea typeface="Lato"/>
                          <a:cs typeface="Lato"/>
                          <a:sym typeface="Lato"/>
                        </a:rPr>
                        <a:t>Listening involves: maintaining focus, asking and responding to questions, using appropriate body postures and gestures,  paying attention to the words, feelings, and </a:t>
                      </a:r>
                      <a:r>
                        <a:rPr lang="en" sz="1000" dirty="0" err="1">
                          <a:solidFill>
                            <a:schemeClr val="dk1"/>
                          </a:solidFill>
                          <a:latin typeface="Lato"/>
                          <a:ea typeface="Lato"/>
                          <a:cs typeface="Lato"/>
                          <a:sym typeface="Lato"/>
                        </a:rPr>
                        <a:t>behaviours</a:t>
                      </a:r>
                      <a:r>
                        <a:rPr lang="en" sz="1000" dirty="0">
                          <a:solidFill>
                            <a:schemeClr val="dk1"/>
                          </a:solidFill>
                          <a:latin typeface="Lato"/>
                          <a:ea typeface="Lato"/>
                          <a:cs typeface="Lato"/>
                          <a:sym typeface="Lato"/>
                        </a:rPr>
                        <a:t> of others.</a:t>
                      </a:r>
                      <a:endParaRPr sz="1000" dirty="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000">
                          <a:solidFill>
                            <a:schemeClr val="dk1"/>
                          </a:solidFill>
                          <a:latin typeface="Lato"/>
                          <a:ea typeface="Lato"/>
                          <a:cs typeface="Lato"/>
                          <a:sym typeface="Lato"/>
                        </a:rPr>
                        <a:t>Listening strategies include: identifying purpose, asking relevant questions, seeking clarification, responding appropriately.</a:t>
                      </a:r>
                      <a:endParaRPr sz="1000">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p>
                      <a:pPr marL="0" lvl="0" indent="0" algn="l" rtl="0">
                        <a:spcBef>
                          <a:spcPts val="0"/>
                        </a:spcBef>
                        <a:spcAft>
                          <a:spcPts val="0"/>
                        </a:spcAft>
                        <a:buNone/>
                      </a:pPr>
                      <a:endParaRPr sz="10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000">
                          <a:solidFill>
                            <a:schemeClr val="dk1"/>
                          </a:solidFill>
                          <a:latin typeface="Lato"/>
                          <a:ea typeface="Lato"/>
                          <a:cs typeface="Lato"/>
                          <a:sym typeface="Lato"/>
                        </a:rPr>
                        <a:t>Listening includes restating key points or ideas and making personal connections.</a:t>
                      </a:r>
                      <a:endParaRPr sz="1000">
                        <a:solidFill>
                          <a:schemeClr val="dk1"/>
                        </a:solidFill>
                        <a:latin typeface="Lato"/>
                        <a:ea typeface="Lato"/>
                        <a:cs typeface="Lato"/>
                        <a:sym typeface="Lato"/>
                      </a:endParaRPr>
                    </a:p>
                    <a:p>
                      <a:pPr marL="0" lvl="0" indent="0" algn="l" rtl="0">
                        <a:spcBef>
                          <a:spcPts val="0"/>
                        </a:spcBef>
                        <a:spcAft>
                          <a:spcPts val="0"/>
                        </a:spcAft>
                        <a:buNone/>
                      </a:pPr>
                      <a:endParaRPr sz="1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1000">
                        <a:solidFill>
                          <a:schemeClr val="dk1"/>
                        </a:solidFill>
                        <a:latin typeface="Lato"/>
                        <a:ea typeface="Lato"/>
                        <a:cs typeface="Lato"/>
                        <a:sym typeface="Lato"/>
                      </a:endParaRPr>
                    </a:p>
                    <a:p>
                      <a:pPr marL="0" lvl="0" indent="0" algn="l" rtl="0">
                        <a:spcBef>
                          <a:spcPts val="0"/>
                        </a:spcBef>
                        <a:spcAft>
                          <a:spcPts val="0"/>
                        </a:spcAft>
                        <a:buNone/>
                      </a:pPr>
                      <a:endParaRPr sz="10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000">
                          <a:solidFill>
                            <a:schemeClr val="dk1"/>
                          </a:solidFill>
                          <a:latin typeface="Lato"/>
                          <a:ea typeface="Lato"/>
                          <a:cs typeface="Lato"/>
                          <a:sym typeface="Lato"/>
                        </a:rPr>
                        <a:t>Content and delivery of oral communication can change based on purpose or audience.</a:t>
                      </a:r>
                      <a:endParaRPr sz="10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000">
                          <a:solidFill>
                            <a:schemeClr val="dk1"/>
                          </a:solidFill>
                          <a:latin typeface="Lato"/>
                          <a:ea typeface="Lato"/>
                          <a:cs typeface="Lato"/>
                          <a:sym typeface="Lato"/>
                        </a:rPr>
                        <a:t>Organization and preparation for presentations can support confidence.</a:t>
                      </a:r>
                      <a:endParaRPr sz="1000">
                        <a:solidFill>
                          <a:schemeClr val="dk1"/>
                        </a:solidFill>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sz="1000">
                          <a:solidFill>
                            <a:schemeClr val="dk1"/>
                          </a:solidFill>
                          <a:latin typeface="Lato"/>
                          <a:ea typeface="Lato"/>
                          <a:cs typeface="Lato"/>
                          <a:sym typeface="Lato"/>
                        </a:rPr>
                        <a:t>Ideas and information can be organized in ways that support understanding messages.</a:t>
                      </a:r>
                      <a:endParaRPr sz="10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000">
                          <a:solidFill>
                            <a:schemeClr val="dk1"/>
                          </a:solidFill>
                          <a:latin typeface="Lato"/>
                          <a:ea typeface="Lato"/>
                          <a:cs typeface="Lato"/>
                          <a:sym typeface="Lato"/>
                        </a:rPr>
                        <a:t>Ideas and information can be organized by purpose, form, or structure.</a:t>
                      </a:r>
                      <a:endParaRPr sz="10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000">
                          <a:solidFill>
                            <a:schemeClr val="dk1"/>
                          </a:solidFill>
                          <a:latin typeface="Lato"/>
                          <a:ea typeface="Lato"/>
                          <a:cs typeface="Lato"/>
                          <a:sym typeface="Lato"/>
                        </a:rPr>
                        <a:t>Ideas and information can be organized in a variety of ways to support the expression and understanding of messages.</a:t>
                      </a:r>
                      <a:endParaRPr sz="10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000">
                          <a:solidFill>
                            <a:schemeClr val="dk1"/>
                          </a:solidFill>
                          <a:latin typeface="Lato"/>
                          <a:ea typeface="Lato"/>
                          <a:cs typeface="Lato"/>
                          <a:sym typeface="Lato"/>
                        </a:rPr>
                        <a:t>The purpose, form, or structure of texts can help organize the expression and understanding of ideas and information.</a:t>
                      </a:r>
                      <a:endParaRPr sz="10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000">
                          <a:solidFill>
                            <a:schemeClr val="dk1"/>
                          </a:solidFill>
                          <a:latin typeface="Lato"/>
                          <a:ea typeface="Lato"/>
                          <a:cs typeface="Lato"/>
                          <a:sym typeface="Lato"/>
                        </a:rPr>
                        <a:t>Text form or structure can support the enjoyment and communication of ideas and information for a variety of purposes.</a:t>
                      </a:r>
                      <a:endParaRPr sz="10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000">
                          <a:solidFill>
                            <a:schemeClr val="dk1"/>
                          </a:solidFill>
                          <a:latin typeface="Lato"/>
                          <a:ea typeface="Lato"/>
                          <a:cs typeface="Lato"/>
                          <a:sym typeface="Lato"/>
                        </a:rPr>
                        <a:t>Text genres, forms, and structures can support the enjoyment and communication of ideas and information.</a:t>
                      </a:r>
                      <a:endParaRPr sz="10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000" dirty="0">
                          <a:solidFill>
                            <a:schemeClr val="dk1"/>
                          </a:solidFill>
                          <a:latin typeface="Lato"/>
                          <a:ea typeface="Lato"/>
                          <a:cs typeface="Lato"/>
                          <a:sym typeface="Lato"/>
                        </a:rPr>
                        <a:t>Text genres, forms, and structures can enhance and influence the enjoyment and communication of ideas and information.</a:t>
                      </a:r>
                      <a:endParaRPr sz="1000" dirty="0">
                        <a:solidFill>
                          <a:schemeClr val="dk1"/>
                        </a:solidFill>
                        <a:latin typeface="Lato"/>
                        <a:ea typeface="Lato"/>
                        <a:cs typeface="Lato"/>
                        <a:sym typeface="Lato"/>
                      </a:endParaRPr>
                    </a:p>
                  </a:txBody>
                  <a:tcPr marL="91425" marR="91425" marT="91425" marB="91425"/>
                </a:tc>
                <a:extLst>
                  <a:ext uri="{0D108BD9-81ED-4DB2-BD59-A6C34878D82A}">
                    <a16:rowId xmlns:a16="http://schemas.microsoft.com/office/drawing/2014/main" val="10002"/>
                  </a:ext>
                </a:extLst>
              </a:tr>
            </a:tbl>
          </a:graphicData>
        </a:graphic>
      </p:graphicFrame>
      <p:pic>
        <p:nvPicPr>
          <p:cNvPr id="2" name="Google Shape;78;p16">
            <a:extLst>
              <a:ext uri="{FF2B5EF4-FFF2-40B4-BE49-F238E27FC236}">
                <a16:creationId xmlns:a16="http://schemas.microsoft.com/office/drawing/2014/main" id="{E34A38BC-9497-0359-CC5C-07C6230C26B3}"/>
              </a:ext>
            </a:extLst>
          </p:cNvPr>
          <p:cNvPicPr preferRelativeResize="0"/>
          <p:nvPr/>
        </p:nvPicPr>
        <p:blipFill>
          <a:blip r:embed="rId3">
            <a:alphaModFix amt="29000"/>
          </a:blip>
          <a:stretch>
            <a:fillRect/>
          </a:stretch>
        </p:blipFill>
        <p:spPr>
          <a:xfrm>
            <a:off x="-216875" y="0"/>
            <a:ext cx="9360876" cy="5393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Video of Listening to Stories Coming Soon</a:t>
            </a: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and References</a:t>
            </a:r>
            <a:endParaRPr/>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solidFill>
                  <a:schemeClr val="hlink"/>
                </a:solidFill>
                <a:hlinkClick r:id="rId3"/>
              </a:rPr>
              <a:t>ARPDC New Curriculum Resources</a:t>
            </a:r>
            <a:endParaRPr/>
          </a:p>
          <a:p>
            <a:pPr marL="0" lvl="0" indent="0" algn="l" rtl="0">
              <a:spcBef>
                <a:spcPts val="1200"/>
              </a:spcBef>
              <a:spcAft>
                <a:spcPts val="0"/>
              </a:spcAft>
              <a:buNone/>
            </a:pPr>
            <a:r>
              <a:rPr lang="en" u="sng">
                <a:solidFill>
                  <a:schemeClr val="hlink"/>
                </a:solidFill>
                <a:hlinkClick r:id="rId4"/>
              </a:rPr>
              <a:t>The Critical Thinking Consortium</a:t>
            </a:r>
            <a:endParaRPr/>
          </a:p>
          <a:p>
            <a:pPr marL="0" lvl="0" indent="0" algn="l" rtl="0">
              <a:spcBef>
                <a:spcPts val="1200"/>
              </a:spcBef>
              <a:spcAft>
                <a:spcPts val="0"/>
              </a:spcAft>
              <a:buNone/>
            </a:pPr>
            <a:r>
              <a:rPr lang="en" u="sng">
                <a:solidFill>
                  <a:schemeClr val="hlink"/>
                </a:solidFill>
                <a:hlinkClick r:id="rId5"/>
              </a:rPr>
              <a:t>Strategies That Work: Teaching Comprehension to Enhance Understanding</a:t>
            </a:r>
            <a:endParaRPr/>
          </a:p>
          <a:p>
            <a:pPr marL="0" lvl="0" indent="0" algn="l" rtl="0">
              <a:spcBef>
                <a:spcPts val="1200"/>
              </a:spcBef>
              <a:spcAft>
                <a:spcPts val="1200"/>
              </a:spcAft>
              <a:buNone/>
            </a:pPr>
            <a:endParaRPr/>
          </a:p>
        </p:txBody>
      </p:sp>
      <p:pic>
        <p:nvPicPr>
          <p:cNvPr id="98" name="Google Shape;98;p19"/>
          <p:cNvPicPr preferRelativeResize="0"/>
          <p:nvPr/>
        </p:nvPicPr>
        <p:blipFill>
          <a:blip r:embed="rId6">
            <a:alphaModFix amt="29000"/>
          </a:blip>
          <a:stretch>
            <a:fillRect/>
          </a:stretch>
        </p:blipFill>
        <p:spPr>
          <a:xfrm>
            <a:off x="-216875" y="0"/>
            <a:ext cx="9360876" cy="53935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749</Words>
  <Application>Microsoft Macintosh PowerPoint</Application>
  <PresentationFormat>On-screen Show (16:9)</PresentationFormat>
  <Paragraphs>84</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Lato</vt:lpstr>
      <vt:lpstr>Raleway</vt:lpstr>
      <vt:lpstr>Simple Light</vt:lpstr>
      <vt:lpstr>Oral Language Resource: Listening to Stories</vt:lpstr>
      <vt:lpstr>PowerPoint Presentation</vt:lpstr>
      <vt:lpstr>Lesson Plan for Listening to Stories</vt:lpstr>
      <vt:lpstr>PowerPoint Presentation</vt:lpstr>
      <vt:lpstr>Guide to Success</vt:lpstr>
      <vt:lpstr>Continuum for Increasing Complexity</vt:lpstr>
      <vt:lpstr>Video of Listening to Stories Coming Soon</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Language Resource: Listening to Stories</dc:title>
  <cp:lastModifiedBy>Trisha Sotropa</cp:lastModifiedBy>
  <cp:revision>2</cp:revision>
  <dcterms:modified xsi:type="dcterms:W3CDTF">2023-03-07T03:02:46Z</dcterms:modified>
</cp:coreProperties>
</file>