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Raleway"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506D53-4CD5-49E0-9E35-02A9F2562835}">
  <a:tblStyle styleId="{D8506D53-4CD5-49E0-9E35-02A9F25628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136" d="100"/>
          <a:sy n="136" d="100"/>
        </p:scale>
        <p:origin x="9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363b5161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1363b516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363b5161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363b5161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363b5161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363b5161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b66fee64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b66fee64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37d175a8a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137d175a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363b5161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363b5161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urriculum.learnalberta.ca/home/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urriculum.learnalberta.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rpdc.ab.ca/new-curriculum-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s://www.brighthubeducation.com/pre-k-and-k-lesson-plans/16441-show-and-tell-ideas/" TargetMode="External"/><Relationship Id="rId4" Type="http://schemas.openxmlformats.org/officeDocument/2006/relationships/hyperlink" Target="https://tc2.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2533" y="3159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Oral Language Resource:</a:t>
            </a:r>
            <a:endParaRPr/>
          </a:p>
          <a:p>
            <a:pPr marL="0" lvl="0" indent="0" algn="ctr" rtl="0">
              <a:spcBef>
                <a:spcPts val="0"/>
              </a:spcBef>
              <a:spcAft>
                <a:spcPts val="0"/>
              </a:spcAft>
              <a:buNone/>
            </a:pPr>
            <a:r>
              <a:rPr lang="en"/>
              <a:t>Show and Tell </a:t>
            </a:r>
            <a:endParaRPr/>
          </a:p>
        </p:txBody>
      </p:sp>
      <p:sp>
        <p:nvSpPr>
          <p:cNvPr id="55" name="Google Shape;55;p13"/>
          <p:cNvSpPr txBox="1">
            <a:spLocks noGrp="1"/>
          </p:cNvSpPr>
          <p:nvPr>
            <p:ph type="subTitle" idx="1"/>
          </p:nvPr>
        </p:nvSpPr>
        <p:spPr>
          <a:xfrm>
            <a:off x="352525" y="24565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In support of </a:t>
            </a:r>
            <a:r>
              <a:rPr lang="en" u="sng">
                <a:solidFill>
                  <a:schemeClr val="hlink"/>
                </a:solidFill>
                <a:hlinkClick r:id="rId3"/>
              </a:rPr>
              <a:t>LearnAlberta</a:t>
            </a:r>
            <a:r>
              <a:rPr lang="en"/>
              <a:t> English Language Arts and Literature curriculum</a:t>
            </a:r>
            <a:endParaRPr/>
          </a:p>
          <a:p>
            <a:pPr marL="0" lvl="0" indent="0" algn="ctr" rtl="0">
              <a:spcBef>
                <a:spcPts val="0"/>
              </a:spcBef>
              <a:spcAft>
                <a:spcPts val="0"/>
              </a:spcAft>
              <a:buNone/>
            </a:pPr>
            <a:endParaRPr/>
          </a:p>
        </p:txBody>
      </p:sp>
      <p:pic>
        <p:nvPicPr>
          <p:cNvPr id="56" name="Google Shape;56;p13"/>
          <p:cNvPicPr preferRelativeResize="0"/>
          <p:nvPr/>
        </p:nvPicPr>
        <p:blipFill>
          <a:blip r:embed="rId4">
            <a:alphaModFix/>
          </a:blip>
          <a:stretch>
            <a:fillRect/>
          </a:stretch>
        </p:blipFill>
        <p:spPr>
          <a:xfrm>
            <a:off x="172800" y="3326138"/>
            <a:ext cx="3818865" cy="1211975"/>
          </a:xfrm>
          <a:prstGeom prst="rect">
            <a:avLst/>
          </a:prstGeom>
          <a:noFill/>
          <a:ln>
            <a:noFill/>
          </a:ln>
        </p:spPr>
      </p:pic>
      <p:pic>
        <p:nvPicPr>
          <p:cNvPr id="57" name="Google Shape;57;p13"/>
          <p:cNvPicPr preferRelativeResize="0"/>
          <p:nvPr/>
        </p:nvPicPr>
        <p:blipFill>
          <a:blip r:embed="rId5">
            <a:alphaModFix/>
          </a:blip>
          <a:stretch>
            <a:fillRect/>
          </a:stretch>
        </p:blipFill>
        <p:spPr>
          <a:xfrm>
            <a:off x="6574300" y="2885500"/>
            <a:ext cx="2258000" cy="22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mt="29000"/>
          </a:blip>
          <a:stretch>
            <a:fillRect/>
          </a:stretch>
        </p:blipFill>
        <p:spPr>
          <a:xfrm>
            <a:off x="-216875" y="0"/>
            <a:ext cx="9360876" cy="5393525"/>
          </a:xfrm>
          <a:prstGeom prst="rect">
            <a:avLst/>
          </a:prstGeom>
          <a:noFill/>
          <a:ln>
            <a:noFill/>
          </a:ln>
        </p:spPr>
      </p:pic>
      <p:graphicFrame>
        <p:nvGraphicFramePr>
          <p:cNvPr id="63" name="Google Shape;63;p14"/>
          <p:cNvGraphicFramePr/>
          <p:nvPr/>
        </p:nvGraphicFramePr>
        <p:xfrm>
          <a:off x="462625" y="582700"/>
          <a:ext cx="8218725" cy="4290065"/>
        </p:xfrm>
        <a:graphic>
          <a:graphicData uri="http://schemas.openxmlformats.org/drawingml/2006/table">
            <a:tbl>
              <a:tblPr>
                <a:noFill/>
                <a:tableStyleId>{D8506D53-4CD5-49E0-9E35-02A9F2562835}</a:tableStyleId>
              </a:tblPr>
              <a:tblGrid>
                <a:gridCol w="2739575">
                  <a:extLst>
                    <a:ext uri="{9D8B030D-6E8A-4147-A177-3AD203B41FA5}">
                      <a16:colId xmlns:a16="http://schemas.microsoft.com/office/drawing/2014/main" val="20000"/>
                    </a:ext>
                  </a:extLst>
                </a:gridCol>
                <a:gridCol w="2739575">
                  <a:extLst>
                    <a:ext uri="{9D8B030D-6E8A-4147-A177-3AD203B41FA5}">
                      <a16:colId xmlns:a16="http://schemas.microsoft.com/office/drawing/2014/main" val="20001"/>
                    </a:ext>
                  </a:extLst>
                </a:gridCol>
                <a:gridCol w="2739575">
                  <a:extLst>
                    <a:ext uri="{9D8B030D-6E8A-4147-A177-3AD203B41FA5}">
                      <a16:colId xmlns:a16="http://schemas.microsoft.com/office/drawing/2014/main" val="20002"/>
                    </a:ext>
                  </a:extLst>
                </a:gridCol>
              </a:tblGrid>
              <a:tr h="822925">
                <a:tc gridSpan="3">
                  <a:txBody>
                    <a:bodyPr/>
                    <a:lstStyle/>
                    <a:p>
                      <a:pPr marL="0" lvl="0" indent="0" algn="l" rtl="0">
                        <a:spcBef>
                          <a:spcPts val="0"/>
                        </a:spcBef>
                        <a:spcAft>
                          <a:spcPts val="0"/>
                        </a:spcAft>
                        <a:buNone/>
                      </a:pPr>
                      <a:r>
                        <a:rPr lang="en" sz="1600" b="1" u="sng">
                          <a:solidFill>
                            <a:schemeClr val="dk1"/>
                          </a:solidFill>
                          <a:latin typeface="Raleway"/>
                          <a:ea typeface="Raleway"/>
                          <a:cs typeface="Raleway"/>
                          <a:sym typeface="Raleway"/>
                        </a:rPr>
                        <a:t>ORGANIZING IDEA</a:t>
                      </a:r>
                      <a:endParaRPr sz="1600" b="1" u="sng">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Oral Language</a:t>
                      </a:r>
                      <a:r>
                        <a:rPr lang="en">
                          <a:solidFill>
                            <a:schemeClr val="dk1"/>
                          </a:solidFill>
                          <a:latin typeface="Raleway"/>
                          <a:ea typeface="Raleway"/>
                          <a:cs typeface="Raleway"/>
                          <a:sym typeface="Raleway"/>
                        </a:rPr>
                        <a:t>: Listening and speaking form the foundation for literacy development and improve communication, collaboration, and respectful mutual understanding.</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3725">
                <a:tc gridSpan="3">
                  <a:txBody>
                    <a:bodyPr/>
                    <a:lstStyle/>
                    <a:p>
                      <a:pPr marL="0" lvl="0" indent="0" algn="l" rtl="0">
                        <a:spcBef>
                          <a:spcPts val="0"/>
                        </a:spcBef>
                        <a:spcAft>
                          <a:spcPts val="0"/>
                        </a:spcAft>
                        <a:buNone/>
                      </a:pPr>
                      <a:r>
                        <a:rPr lang="en" b="1" i="1">
                          <a:solidFill>
                            <a:schemeClr val="dk1"/>
                          </a:solidFill>
                          <a:latin typeface="Raleway"/>
                          <a:ea typeface="Raleway"/>
                          <a:cs typeface="Raleway"/>
                          <a:sym typeface="Raleway"/>
                        </a:rPr>
                        <a:t>Learning Outcomes:</a:t>
                      </a:r>
                      <a:endParaRPr b="1" i="1">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K </a:t>
                      </a:r>
                      <a:r>
                        <a:rPr lang="en">
                          <a:solidFill>
                            <a:schemeClr val="dk1"/>
                          </a:solidFill>
                          <a:latin typeface="Raleway"/>
                          <a:ea typeface="Raleway"/>
                          <a:cs typeface="Raleway"/>
                          <a:sym typeface="Raleway"/>
                        </a:rPr>
                        <a:t>- Children explore listening and speaking skills through a variety of literacy experiences.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1 </a:t>
                      </a:r>
                      <a:r>
                        <a:rPr lang="en">
                          <a:solidFill>
                            <a:schemeClr val="dk1"/>
                          </a:solidFill>
                          <a:latin typeface="Raleway"/>
                          <a:ea typeface="Raleway"/>
                          <a:cs typeface="Raleway"/>
                          <a:sym typeface="Raleway"/>
                        </a:rPr>
                        <a:t>- Students develop listening and speaking skills through sharing stories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2</a:t>
                      </a:r>
                      <a:r>
                        <a:rPr lang="en">
                          <a:solidFill>
                            <a:schemeClr val="dk1"/>
                          </a:solidFill>
                          <a:latin typeface="Raleway"/>
                          <a:ea typeface="Raleway"/>
                          <a:cs typeface="Raleway"/>
                          <a:sym typeface="Raleway"/>
                        </a:rPr>
                        <a:t> - Students examine and adjust listening and speaking to communicate effectively.</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3</a:t>
                      </a:r>
                      <a:r>
                        <a:rPr lang="en">
                          <a:solidFill>
                            <a:schemeClr val="dk1"/>
                          </a:solidFill>
                          <a:latin typeface="Raleway"/>
                          <a:ea typeface="Raleway"/>
                          <a:cs typeface="Raleway"/>
                          <a:sym typeface="Raleway"/>
                        </a:rPr>
                        <a:t> - Students examine and apply listening and speaking skills, processes, or strategies in a variety of formal and informal interactions.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4 </a:t>
                      </a:r>
                      <a:r>
                        <a:rPr lang="en">
                          <a:solidFill>
                            <a:schemeClr val="dk1"/>
                          </a:solidFill>
                          <a:latin typeface="Raleway"/>
                          <a:ea typeface="Raleway"/>
                          <a:cs typeface="Raleway"/>
                          <a:sym typeface="Raleway"/>
                        </a:rPr>
                        <a:t>- Students examine and demonstrate how listening and speaking support connections and clarify understandings.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5 </a:t>
                      </a:r>
                      <a:r>
                        <a:rPr lang="en">
                          <a:solidFill>
                            <a:schemeClr val="dk1"/>
                          </a:solidFill>
                          <a:latin typeface="Raleway"/>
                          <a:ea typeface="Raleway"/>
                          <a:cs typeface="Raleway"/>
                          <a:sym typeface="Raleway"/>
                        </a:rPr>
                        <a:t>- Students investigate how oral language can be designed to communicate ideas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6</a:t>
                      </a:r>
                      <a:r>
                        <a:rPr lang="en">
                          <a:solidFill>
                            <a:schemeClr val="dk1"/>
                          </a:solidFill>
                          <a:latin typeface="Raleway"/>
                          <a:ea typeface="Raleway"/>
                          <a:cs typeface="Raleway"/>
                          <a:sym typeface="Raleway"/>
                        </a:rPr>
                        <a:t> - Students connect the quality and efficacy of oral communication to oral language skills.</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29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To view the complete curriculum visit </a:t>
                      </a:r>
                      <a:r>
                        <a:rPr lang="en" u="sng">
                          <a:solidFill>
                            <a:schemeClr val="accent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curriculum.learnalberta.ca</a:t>
                      </a:r>
                      <a:endParaRPr>
                        <a:solidFill>
                          <a:schemeClr val="accent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For more information, or help with teaching this subject area, please contact your local consortia office. </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557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Lesson Plan for Show and Tell</a:t>
            </a:r>
            <a:endParaRPr/>
          </a:p>
        </p:txBody>
      </p:sp>
      <p:sp>
        <p:nvSpPr>
          <p:cNvPr id="69" name="Google Shape;69;p15"/>
          <p:cNvSpPr txBox="1">
            <a:spLocks noGrp="1"/>
          </p:cNvSpPr>
          <p:nvPr>
            <p:ph type="body" idx="1"/>
          </p:nvPr>
        </p:nvSpPr>
        <p:spPr>
          <a:xfrm>
            <a:off x="311700" y="1210525"/>
            <a:ext cx="8520600" cy="38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rPr>
              <a:t>Materials</a:t>
            </a:r>
            <a:r>
              <a:rPr lang="en" sz="1600" dirty="0">
                <a:solidFill>
                  <a:schemeClr val="dk1"/>
                </a:solidFill>
              </a:rPr>
              <a:t>: Each student who is sharing brings one personal object to show and describe. </a:t>
            </a:r>
            <a:endParaRPr sz="1600" dirty="0">
              <a:solidFill>
                <a:schemeClr val="dk1"/>
              </a:solidFill>
            </a:endParaRPr>
          </a:p>
          <a:p>
            <a:pPr marL="0" lvl="0" indent="0" algn="l" rtl="0">
              <a:spcBef>
                <a:spcPts val="1200"/>
              </a:spcBef>
              <a:spcAft>
                <a:spcPts val="0"/>
              </a:spcAft>
              <a:buNone/>
            </a:pPr>
            <a:r>
              <a:rPr lang="en" sz="1600" b="1" dirty="0">
                <a:solidFill>
                  <a:schemeClr val="dk1"/>
                </a:solidFill>
              </a:rPr>
              <a:t>Procedure</a:t>
            </a:r>
            <a:r>
              <a:rPr lang="en" sz="1600" dirty="0">
                <a:solidFill>
                  <a:schemeClr val="dk1"/>
                </a:solidFill>
              </a:rPr>
              <a:t>: Schedule Show and Tell so that every student will participate once in each reporting term, but only 2-3 students per day will present. The teacher should model the desired Show and Tell </a:t>
            </a:r>
            <a:r>
              <a:rPr lang="en" sz="1600" dirty="0" err="1">
                <a:solidFill>
                  <a:schemeClr val="dk1"/>
                </a:solidFill>
              </a:rPr>
              <a:t>behaviour</a:t>
            </a:r>
            <a:r>
              <a:rPr lang="en" sz="1600" dirty="0">
                <a:solidFill>
                  <a:schemeClr val="dk1"/>
                </a:solidFill>
              </a:rPr>
              <a:t>, both as a presenter and as an audience member. When introducing Show and Tell, you may want to have students simply bring an object of significance to them, but later in the year or in upper grades a theme or purpose for Show and Tell will be helpful in keeping a curricular focus. </a:t>
            </a:r>
            <a:endParaRPr sz="1600" dirty="0">
              <a:solidFill>
                <a:schemeClr val="dk1"/>
              </a:solidFill>
            </a:endParaRPr>
          </a:p>
          <a:p>
            <a:pPr marL="0" lvl="0" indent="0" algn="l" rtl="0">
              <a:spcBef>
                <a:spcPts val="1200"/>
              </a:spcBef>
              <a:spcAft>
                <a:spcPts val="0"/>
              </a:spcAft>
              <a:buNone/>
            </a:pPr>
            <a:r>
              <a:rPr lang="en" sz="1600" dirty="0">
                <a:solidFill>
                  <a:schemeClr val="dk1"/>
                </a:solidFill>
              </a:rPr>
              <a:t>The presenter will show an object of importance and explain what it is. They will tell the story around the object and its significance. Students will be allowed to ask follow-up questions. </a:t>
            </a:r>
            <a:endParaRPr sz="1600" dirty="0">
              <a:solidFill>
                <a:schemeClr val="dk1"/>
              </a:solidFill>
            </a:endParaRPr>
          </a:p>
          <a:p>
            <a:pPr marL="0" lvl="0" indent="0" algn="l" rtl="0">
              <a:spcBef>
                <a:spcPts val="1200"/>
              </a:spcBef>
              <a:spcAft>
                <a:spcPts val="1200"/>
              </a:spcAft>
              <a:buNone/>
            </a:pPr>
            <a:endParaRPr sz="1600" b="1" dirty="0">
              <a:solidFill>
                <a:schemeClr val="dk1"/>
              </a:solidFill>
            </a:endParaRPr>
          </a:p>
        </p:txBody>
      </p:sp>
      <p:pic>
        <p:nvPicPr>
          <p:cNvPr id="2" name="Google Shape;62;p14">
            <a:extLst>
              <a:ext uri="{FF2B5EF4-FFF2-40B4-BE49-F238E27FC236}">
                <a16:creationId xmlns:a16="http://schemas.microsoft.com/office/drawing/2014/main" id="{4CA37732-C096-615A-D996-AF1A163EB8E7}"/>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scriptions &amp; Indicators">
            <a:extLst>
              <a:ext uri="{FF2B5EF4-FFF2-40B4-BE49-F238E27FC236}">
                <a16:creationId xmlns:a16="http://schemas.microsoft.com/office/drawing/2014/main" id="{EB9F5206-9F1A-7749-AC3A-1BF05793C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49" y="183895"/>
            <a:ext cx="5014884" cy="387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DB6300-60FF-25CD-212A-EE06B478446A}"/>
              </a:ext>
            </a:extLst>
          </p:cNvPr>
          <p:cNvSpPr txBox="1"/>
          <p:nvPr/>
        </p:nvSpPr>
        <p:spPr>
          <a:xfrm>
            <a:off x="4997302" y="1594884"/>
            <a:ext cx="3795824" cy="1169551"/>
          </a:xfrm>
          <a:prstGeom prst="rect">
            <a:avLst/>
          </a:prstGeom>
          <a:noFill/>
        </p:spPr>
        <p:txBody>
          <a:bodyPr wrap="square" rtlCol="0">
            <a:spAutoFit/>
          </a:bodyPr>
          <a:lstStyle/>
          <a:p>
            <a:r>
              <a:rPr lang="en-US" dirty="0"/>
              <a:t>The main competency for “Show and Tell” is Communication. </a:t>
            </a:r>
          </a:p>
          <a:p>
            <a:endParaRPr lang="en-US" dirty="0"/>
          </a:p>
          <a:p>
            <a:r>
              <a:rPr lang="en-CA" b="1" i="0" dirty="0">
                <a:solidFill>
                  <a:srgbClr val="67003F"/>
                </a:solidFill>
                <a:effectLst/>
                <a:latin typeface="Lato" panose="020F0502020204030203" pitchFamily="34" charset="0"/>
              </a:rPr>
              <a:t>Communication</a:t>
            </a:r>
            <a:r>
              <a:rPr lang="en-CA" b="0" i="0" dirty="0">
                <a:solidFill>
                  <a:srgbClr val="67003F"/>
                </a:solidFill>
                <a:effectLst/>
                <a:latin typeface="Lato" panose="020F0502020204030203" pitchFamily="34" charset="0"/>
              </a:rPr>
              <a:t> involves sharing ideas through oral, written, or non-verbal media.</a:t>
            </a:r>
            <a:endParaRPr lang="en-US" dirty="0">
              <a:solidFill>
                <a:srgbClr val="67003F"/>
              </a:solidFill>
            </a:endParaRPr>
          </a:p>
        </p:txBody>
      </p:sp>
      <p:pic>
        <p:nvPicPr>
          <p:cNvPr id="2" name="Google Shape;62;p14">
            <a:extLst>
              <a:ext uri="{FF2B5EF4-FFF2-40B4-BE49-F238E27FC236}">
                <a16:creationId xmlns:a16="http://schemas.microsoft.com/office/drawing/2014/main" id="{7EA61942-B1B5-3F2C-D854-9CAF5853D1B8}"/>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extLst>
      <p:ext uri="{BB962C8B-B14F-4D97-AF65-F5344CB8AC3E}">
        <p14:creationId xmlns:p14="http://schemas.microsoft.com/office/powerpoint/2010/main" val="35071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10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Success</a:t>
            </a:r>
            <a:endParaRPr/>
          </a:p>
        </p:txBody>
      </p:sp>
      <p:graphicFrame>
        <p:nvGraphicFramePr>
          <p:cNvPr id="77" name="Google Shape;77;p16"/>
          <p:cNvGraphicFramePr/>
          <p:nvPr/>
        </p:nvGraphicFramePr>
        <p:xfrm>
          <a:off x="311700" y="853613"/>
          <a:ext cx="8520600" cy="4235990"/>
        </p:xfrm>
        <a:graphic>
          <a:graphicData uri="http://schemas.openxmlformats.org/drawingml/2006/table">
            <a:tbl>
              <a:tblPr>
                <a:noFill/>
                <a:tableStyleId>{D8506D53-4CD5-49E0-9E35-02A9F2562835}</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1066100">
                <a:tc>
                  <a:txBody>
                    <a:bodyPr/>
                    <a:lstStyle/>
                    <a:p>
                      <a:pPr marL="0" lvl="0" indent="0" algn="l" rtl="0">
                        <a:spcBef>
                          <a:spcPts val="0"/>
                        </a:spcBef>
                        <a:spcAft>
                          <a:spcPts val="0"/>
                        </a:spcAft>
                        <a:buNone/>
                      </a:pPr>
                      <a:r>
                        <a:rPr lang="en" b="1"/>
                        <a:t>Task Requirements</a:t>
                      </a:r>
                      <a:endParaRPr b="1"/>
                    </a:p>
                    <a:p>
                      <a:pPr marL="0" lvl="0" indent="0" algn="l" rtl="0">
                        <a:spcBef>
                          <a:spcPts val="0"/>
                        </a:spcBef>
                        <a:spcAft>
                          <a:spcPts val="0"/>
                        </a:spcAft>
                        <a:buNone/>
                      </a:pPr>
                      <a:endParaRPr/>
                    </a:p>
                    <a:p>
                      <a:pPr marL="0" lvl="0" indent="0" algn="l" rtl="0">
                        <a:spcBef>
                          <a:spcPts val="0"/>
                        </a:spcBef>
                        <a:spcAft>
                          <a:spcPts val="0"/>
                        </a:spcAft>
                        <a:buNone/>
                      </a:pPr>
                      <a:r>
                        <a:rPr lang="en"/>
                        <a:t>What do I need to do?</a:t>
                      </a:r>
                      <a:endParaRPr/>
                    </a:p>
                  </a:txBody>
                  <a:tcPr marL="91425" marR="91425" marT="91425" marB="91425"/>
                </a:tc>
                <a:tc>
                  <a:txBody>
                    <a:bodyPr/>
                    <a:lstStyle/>
                    <a:p>
                      <a:pPr marL="0" lvl="0" indent="0" algn="l" rtl="0">
                        <a:spcBef>
                          <a:spcPts val="0"/>
                        </a:spcBef>
                        <a:spcAft>
                          <a:spcPts val="0"/>
                        </a:spcAft>
                        <a:buNone/>
                      </a:pPr>
                      <a:r>
                        <a:rPr lang="en" b="1"/>
                        <a:t>Criteria for Proficiency</a:t>
                      </a:r>
                      <a:endParaRPr b="1"/>
                    </a:p>
                    <a:p>
                      <a:pPr marL="0" lvl="0" indent="0" algn="l" rtl="0">
                        <a:spcBef>
                          <a:spcPts val="0"/>
                        </a:spcBef>
                        <a:spcAft>
                          <a:spcPts val="0"/>
                        </a:spcAft>
                        <a:buNone/>
                      </a:pPr>
                      <a:r>
                        <a:rPr lang="en"/>
                        <a:t>What do I need to do to do it well?</a:t>
                      </a:r>
                      <a:endParaRPr/>
                    </a:p>
                  </a:txBody>
                  <a:tcPr marL="91425" marR="91425" marT="91425" marB="91425"/>
                </a:tc>
                <a:tc>
                  <a:txBody>
                    <a:bodyPr/>
                    <a:lstStyle/>
                    <a:p>
                      <a:pPr marL="0" lvl="0" indent="0" algn="l" rtl="0">
                        <a:spcBef>
                          <a:spcPts val="0"/>
                        </a:spcBef>
                        <a:spcAft>
                          <a:spcPts val="0"/>
                        </a:spcAft>
                        <a:buNone/>
                      </a:pPr>
                      <a:r>
                        <a:rPr lang="en" b="1"/>
                        <a:t>Self-Reflection</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What’s my next best step?</a:t>
                      </a:r>
                      <a:endParaRPr/>
                    </a:p>
                  </a:txBody>
                  <a:tcPr marL="91425" marR="91425" marT="91425" marB="91425"/>
                </a:tc>
                <a:tc>
                  <a:txBody>
                    <a:bodyPr/>
                    <a:lstStyle/>
                    <a:p>
                      <a:pPr marL="0" lvl="0" indent="0" algn="l" rtl="0">
                        <a:spcBef>
                          <a:spcPts val="0"/>
                        </a:spcBef>
                        <a:spcAft>
                          <a:spcPts val="0"/>
                        </a:spcAft>
                        <a:buNone/>
                      </a:pPr>
                      <a:r>
                        <a:rPr lang="en" b="1"/>
                        <a:t>Teacher Guidance</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 revisions need to be considered?</a:t>
                      </a:r>
                      <a:endParaRPr/>
                    </a:p>
                  </a:txBody>
                  <a:tcPr marL="91425" marR="91425" marT="91425" marB="91425"/>
                </a:tc>
                <a:extLst>
                  <a:ext uri="{0D108BD9-81ED-4DB2-BD59-A6C34878D82A}">
                    <a16:rowId xmlns:a16="http://schemas.microsoft.com/office/drawing/2014/main" val="10000"/>
                  </a:ext>
                </a:extLst>
              </a:tr>
              <a:tr h="2702250">
                <a:tc>
                  <a:txBody>
                    <a:bodyPr/>
                    <a:lstStyle/>
                    <a:p>
                      <a:pPr marL="457200" lvl="0" indent="-317500" algn="l" rtl="0">
                        <a:spcBef>
                          <a:spcPts val="0"/>
                        </a:spcBef>
                        <a:spcAft>
                          <a:spcPts val="0"/>
                        </a:spcAft>
                        <a:buSzPts val="1400"/>
                        <a:buChar char="❏"/>
                      </a:pPr>
                      <a:r>
                        <a:rPr lang="en"/>
                        <a:t>Describe the object you have</a:t>
                      </a:r>
                      <a:endParaRPr/>
                    </a:p>
                    <a:p>
                      <a:pPr marL="457200" lvl="0" indent="-317500" algn="l" rtl="0">
                        <a:spcBef>
                          <a:spcPts val="0"/>
                        </a:spcBef>
                        <a:spcAft>
                          <a:spcPts val="0"/>
                        </a:spcAft>
                        <a:buSzPts val="1400"/>
                        <a:buChar char="❏"/>
                      </a:pPr>
                      <a:r>
                        <a:rPr lang="en"/>
                        <a:t>Stay on topic</a:t>
                      </a:r>
                      <a:endParaRPr/>
                    </a:p>
                    <a:p>
                      <a:pPr marL="457200" lvl="0" indent="-317500" algn="l" rtl="0">
                        <a:spcBef>
                          <a:spcPts val="0"/>
                        </a:spcBef>
                        <a:spcAft>
                          <a:spcPts val="0"/>
                        </a:spcAft>
                        <a:buSzPts val="1400"/>
                        <a:buChar char="❏"/>
                      </a:pPr>
                      <a:r>
                        <a:rPr lang="en"/>
                        <a:t>Use appropriate body language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solidFill>
                            <a:schemeClr val="dk1"/>
                          </a:solidFill>
                        </a:rPr>
                        <a:t>Focus on the speaker</a:t>
                      </a:r>
                      <a:endParaRPr/>
                    </a:p>
                  </a:txBody>
                  <a:tcPr marL="91425" marR="91425" marT="91425" marB="91425"/>
                </a:tc>
                <a:tc>
                  <a:txBody>
                    <a:bodyPr/>
                    <a:lstStyle/>
                    <a:p>
                      <a:pPr marL="457200" lvl="0" indent="-317500" algn="l" rtl="0">
                        <a:spcBef>
                          <a:spcPts val="0"/>
                        </a:spcBef>
                        <a:spcAft>
                          <a:spcPts val="0"/>
                        </a:spcAft>
                        <a:buSzPts val="1400"/>
                        <a:buChar char="❏"/>
                      </a:pPr>
                      <a:r>
                        <a:rPr lang="en"/>
                        <a:t>Use interesting language to describe your object</a:t>
                      </a:r>
                      <a:endParaRPr/>
                    </a:p>
                    <a:p>
                      <a:pPr marL="457200" lvl="0" indent="-317500" algn="l" rtl="0">
                        <a:spcBef>
                          <a:spcPts val="0"/>
                        </a:spcBef>
                        <a:spcAft>
                          <a:spcPts val="0"/>
                        </a:spcAft>
                        <a:buSzPts val="1400"/>
                        <a:buChar char="❏"/>
                      </a:pPr>
                      <a:r>
                        <a:rPr lang="en">
                          <a:solidFill>
                            <a:schemeClr val="dk1"/>
                          </a:solidFill>
                        </a:rPr>
                        <a:t>Explain your personal connection to the object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Project your voice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SzPts val="1400"/>
                        <a:buChar char="❏"/>
                      </a:pPr>
                      <a:r>
                        <a:rPr lang="en"/>
                        <a:t>Ask clarifying questions</a:t>
                      </a:r>
                      <a:endParaRPr/>
                    </a:p>
                    <a:p>
                      <a:pPr marL="457200" lvl="0" indent="-317500" algn="l" rtl="0">
                        <a:spcBef>
                          <a:spcPts val="0"/>
                        </a:spcBef>
                        <a:spcAft>
                          <a:spcPts val="0"/>
                        </a:spcAft>
                        <a:buSzPts val="1400"/>
                        <a:buChar char="❏"/>
                      </a:pPr>
                      <a:r>
                        <a:rPr lang="en"/>
                        <a:t>Make eye contact with the speaker</a:t>
                      </a:r>
                      <a:endParaRPr/>
                    </a:p>
                  </a:txBody>
                  <a:tcPr marL="91425" marR="91425" marT="91425" marB="91425"/>
                </a:tc>
                <a:tc>
                  <a:txBody>
                    <a:bodyPr/>
                    <a:lstStyle/>
                    <a:p>
                      <a:pPr marL="0" lvl="0" indent="0" algn="l" rtl="0">
                        <a:spcBef>
                          <a:spcPts val="0"/>
                        </a:spcBef>
                        <a:spcAft>
                          <a:spcPts val="0"/>
                        </a:spcAft>
                        <a:buNone/>
                      </a:pPr>
                      <a:r>
                        <a:rPr lang="en"/>
                        <a:t>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Needs work</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Next Steps</a:t>
                      </a:r>
                      <a:endParaRPr/>
                    </a:p>
                    <a:p>
                      <a:pPr marL="457200" lvl="0" indent="-317500" algn="l" rtl="0">
                        <a:spcBef>
                          <a:spcPts val="0"/>
                        </a:spcBef>
                        <a:spcAft>
                          <a:spcPts val="0"/>
                        </a:spcAft>
                        <a:buSzPts val="1400"/>
                        <a:buChar char="●"/>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Going well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Needs work</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Steps</a:t>
                      </a:r>
                      <a:endParaRPr>
                        <a:solidFill>
                          <a:schemeClr val="dk1"/>
                        </a:solidFill>
                      </a:endParaRPr>
                    </a:p>
                    <a:p>
                      <a:pPr marL="457200" lvl="0" indent="-317500" algn="l" rtl="0">
                        <a:spcBef>
                          <a:spcPts val="0"/>
                        </a:spcBef>
                        <a:spcAft>
                          <a:spcPts val="0"/>
                        </a:spcAft>
                        <a:buClr>
                          <a:schemeClr val="dk1"/>
                        </a:buClr>
                        <a:buSzPts val="1400"/>
                        <a:buChar char="●"/>
                      </a:pPr>
                      <a:endParaRPr>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78" name="Google Shape;78;p16"/>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001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Continuum for Increasing Complexity</a:t>
            </a:r>
            <a:endParaRPr sz="2220"/>
          </a:p>
        </p:txBody>
      </p:sp>
      <p:graphicFrame>
        <p:nvGraphicFramePr>
          <p:cNvPr id="84" name="Google Shape;84;p17"/>
          <p:cNvGraphicFramePr/>
          <p:nvPr/>
        </p:nvGraphicFramePr>
        <p:xfrm>
          <a:off x="158575" y="772800"/>
          <a:ext cx="8520575" cy="4251840"/>
        </p:xfrm>
        <a:graphic>
          <a:graphicData uri="http://schemas.openxmlformats.org/drawingml/2006/table">
            <a:tbl>
              <a:tblPr>
                <a:noFill/>
                <a:tableStyleId>{D8506D53-4CD5-49E0-9E35-02A9F2562835}</a:tableStyleId>
              </a:tblPr>
              <a:tblGrid>
                <a:gridCol w="1217225">
                  <a:extLst>
                    <a:ext uri="{9D8B030D-6E8A-4147-A177-3AD203B41FA5}">
                      <a16:colId xmlns:a16="http://schemas.microsoft.com/office/drawing/2014/main" val="20000"/>
                    </a:ext>
                  </a:extLst>
                </a:gridCol>
                <a:gridCol w="1217225">
                  <a:extLst>
                    <a:ext uri="{9D8B030D-6E8A-4147-A177-3AD203B41FA5}">
                      <a16:colId xmlns:a16="http://schemas.microsoft.com/office/drawing/2014/main" val="20001"/>
                    </a:ext>
                  </a:extLst>
                </a:gridCol>
                <a:gridCol w="1217225">
                  <a:extLst>
                    <a:ext uri="{9D8B030D-6E8A-4147-A177-3AD203B41FA5}">
                      <a16:colId xmlns:a16="http://schemas.microsoft.com/office/drawing/2014/main" val="20002"/>
                    </a:ext>
                  </a:extLst>
                </a:gridCol>
                <a:gridCol w="1217225">
                  <a:extLst>
                    <a:ext uri="{9D8B030D-6E8A-4147-A177-3AD203B41FA5}">
                      <a16:colId xmlns:a16="http://schemas.microsoft.com/office/drawing/2014/main" val="20003"/>
                    </a:ext>
                  </a:extLst>
                </a:gridCol>
                <a:gridCol w="1217225">
                  <a:extLst>
                    <a:ext uri="{9D8B030D-6E8A-4147-A177-3AD203B41FA5}">
                      <a16:colId xmlns:a16="http://schemas.microsoft.com/office/drawing/2014/main" val="20004"/>
                    </a:ext>
                  </a:extLst>
                </a:gridCol>
                <a:gridCol w="1217225">
                  <a:extLst>
                    <a:ext uri="{9D8B030D-6E8A-4147-A177-3AD203B41FA5}">
                      <a16:colId xmlns:a16="http://schemas.microsoft.com/office/drawing/2014/main" val="20005"/>
                    </a:ext>
                  </a:extLst>
                </a:gridCol>
                <a:gridCol w="1217225">
                  <a:extLst>
                    <a:ext uri="{9D8B030D-6E8A-4147-A177-3AD203B41FA5}">
                      <a16:colId xmlns:a16="http://schemas.microsoft.com/office/drawing/2014/main" val="20006"/>
                    </a:ext>
                  </a:extLst>
                </a:gridCol>
              </a:tblGrid>
              <a:tr h="268850">
                <a:tc>
                  <a:txBody>
                    <a:bodyPr/>
                    <a:lstStyle/>
                    <a:p>
                      <a:pPr marL="0" lvl="0" indent="0" algn="l" rtl="0">
                        <a:spcBef>
                          <a:spcPts val="0"/>
                        </a:spcBef>
                        <a:spcAft>
                          <a:spcPts val="0"/>
                        </a:spcAft>
                        <a:buNone/>
                      </a:pPr>
                      <a:r>
                        <a:rPr lang="en" sz="1100" b="1">
                          <a:latin typeface="Lato"/>
                          <a:ea typeface="Lato"/>
                          <a:cs typeface="Lato"/>
                          <a:sym typeface="Lato"/>
                        </a:rPr>
                        <a:t>K</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1</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2</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3</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4</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5</a:t>
                      </a:r>
                      <a:endParaRPr sz="11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b="1">
                          <a:latin typeface="Lato"/>
                          <a:ea typeface="Lato"/>
                          <a:cs typeface="Lato"/>
                          <a:sym typeface="Lato"/>
                        </a:rPr>
                        <a:t>6</a:t>
                      </a:r>
                      <a:endParaRPr sz="1100" b="1">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Show and Share an object of personal significance. </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Show and Share an object and its personal significance.</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Show and Share an object and its significance to a classroom topic.</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Present an object with details to support its significance. </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Present about a picture or object’s relevance to a classroom topic.</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Present about a picture or object’s relevance to a classroom topic.</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Present  about a picture or object’s relevance to a classroom topic.</a:t>
                      </a:r>
                      <a:endParaRPr sz="11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Share personal experiences and stories through listening and speaking with others.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Share experiences, ideas, and information with appropriate volume, tone, and pace.</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Enhance clarity of oral communication through word emphasis and enunciation.</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Lato"/>
                          <a:ea typeface="Lato"/>
                          <a:cs typeface="Lato"/>
                          <a:sym typeface="Lato"/>
                        </a:rPr>
                        <a:t>Combine verbal and non-verbal language to enhance communication.</a:t>
                      </a:r>
                      <a:endParaRPr sz="11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solidFill>
                          <a:schemeClr val="dk1"/>
                        </a:solidFill>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Adjust verbal and non-verbal language to enhance clarity or create effects when communicating.</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Plan ideas and details in a logical manner, including introductions and conclusions.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Apply elements of public speaking for planning and delivering a speech.</a:t>
                      </a:r>
                      <a:endParaRPr sz="11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Express ideas and information</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Collect ideas that are inspired by a variety of experiences.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Collect ideas that are inspired by a variety of experiences.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Organize, categorize, or sequence information</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Demonstrate how information can be ethically shared using a variety of methods or tools.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Develop a main idea or topic supported by facts, details, examples, and explanations.</a:t>
                      </a:r>
                      <a:endParaRPr sz="11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00">
                          <a:solidFill>
                            <a:schemeClr val="dk1"/>
                          </a:solidFill>
                          <a:latin typeface="Lato"/>
                          <a:ea typeface="Lato"/>
                          <a:cs typeface="Lato"/>
                          <a:sym typeface="Lato"/>
                        </a:rPr>
                        <a:t>Support the topic with relevant facts, details, examples, and explanations from multiple sources.</a:t>
                      </a:r>
                      <a:endParaRPr sz="11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bl>
          </a:graphicData>
        </a:graphic>
      </p:graphicFrame>
      <p:pic>
        <p:nvPicPr>
          <p:cNvPr id="85" name="Google Shape;85;p17"/>
          <p:cNvPicPr preferRelativeResize="0"/>
          <p:nvPr/>
        </p:nvPicPr>
        <p:blipFill>
          <a:blip r:embed="rId3">
            <a:alphaModFix amt="29000"/>
          </a:blip>
          <a:stretch>
            <a:fillRect/>
          </a:stretch>
        </p:blipFill>
        <p:spPr>
          <a:xfrm>
            <a:off x="-375575" y="-277413"/>
            <a:ext cx="9773325" cy="569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Video of Show and Tell Coming Soon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and References</a:t>
            </a: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ARPDC New Curriculum Resources</a:t>
            </a:r>
            <a:endParaRPr/>
          </a:p>
          <a:p>
            <a:pPr marL="0" lvl="0" indent="0" algn="l" rtl="0">
              <a:spcBef>
                <a:spcPts val="1200"/>
              </a:spcBef>
              <a:spcAft>
                <a:spcPts val="0"/>
              </a:spcAft>
              <a:buNone/>
            </a:pPr>
            <a:r>
              <a:rPr lang="en" u="sng">
                <a:solidFill>
                  <a:schemeClr val="hlink"/>
                </a:solidFill>
                <a:hlinkClick r:id="rId4"/>
              </a:rPr>
              <a:t>The Critical Thinking Consortium</a:t>
            </a:r>
            <a:endParaRPr/>
          </a:p>
          <a:p>
            <a:pPr marL="0" lvl="0" indent="0" algn="l" rtl="0">
              <a:spcBef>
                <a:spcPts val="1200"/>
              </a:spcBef>
              <a:spcAft>
                <a:spcPts val="1200"/>
              </a:spcAft>
              <a:buNone/>
            </a:pPr>
            <a:r>
              <a:rPr lang="en" u="sng">
                <a:solidFill>
                  <a:schemeClr val="hlink"/>
                </a:solidFill>
                <a:hlinkClick r:id="rId5"/>
              </a:rPr>
              <a:t>Bright Hub Education</a:t>
            </a:r>
            <a:endParaRPr/>
          </a:p>
        </p:txBody>
      </p:sp>
      <p:pic>
        <p:nvPicPr>
          <p:cNvPr id="97" name="Google Shape;97;p19"/>
          <p:cNvPicPr preferRelativeResize="0"/>
          <p:nvPr/>
        </p:nvPicPr>
        <p:blipFill>
          <a:blip r:embed="rId6">
            <a:alphaModFix amt="29000"/>
          </a:blip>
          <a:stretch>
            <a:fillRect/>
          </a:stretch>
        </p:blipFill>
        <p:spPr>
          <a:xfrm>
            <a:off x="-216875" y="0"/>
            <a:ext cx="9360876" cy="5393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758</Words>
  <Application>Microsoft Macintosh PowerPoint</Application>
  <PresentationFormat>On-screen Show (16:9)</PresentationFormat>
  <Paragraphs>94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Raleway</vt:lpstr>
      <vt:lpstr>Simple Light</vt:lpstr>
      <vt:lpstr>Oral Language Resource: Show and Tell </vt:lpstr>
      <vt:lpstr>PowerPoint Presentation</vt:lpstr>
      <vt:lpstr>Lesson Plan for Show and Tell</vt:lpstr>
      <vt:lpstr>PowerPoint Presentation</vt:lpstr>
      <vt:lpstr>Guide to Success</vt:lpstr>
      <vt:lpstr>Continuum for Increasing Complexity</vt:lpstr>
      <vt:lpstr>Video of Show and Tell Coming Soon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 Resource: Show and Tell </dc:title>
  <cp:lastModifiedBy>Trisha Sotropa</cp:lastModifiedBy>
  <cp:revision>3</cp:revision>
  <dcterms:modified xsi:type="dcterms:W3CDTF">2023-03-07T03:03:35Z</dcterms:modified>
</cp:coreProperties>
</file>