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63" r:id="rId5"/>
    <p:sldId id="259" r:id="rId6"/>
    <p:sldId id="260" r:id="rId7"/>
    <p:sldId id="261" r:id="rId8"/>
    <p:sldId id="262" r:id="rId9"/>
  </p:sldIdLst>
  <p:sldSz cx="9144000" cy="5143500" type="screen16x9"/>
  <p:notesSz cx="6858000" cy="9144000"/>
  <p:embeddedFontLst>
    <p:embeddedFont>
      <p:font typeface="Lato" panose="020F0502020204030203" pitchFamily="34" charset="0"/>
      <p:regular r:id="rId11"/>
      <p:bold r:id="rId12"/>
      <p:italic r:id="rId13"/>
      <p:boldItalic r:id="rId14"/>
    </p:embeddedFont>
    <p:embeddedFont>
      <p:font typeface="Raleway" pitchFamily="2" charset="77"/>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1711D3-8C92-4008-9546-B986A2B7B324}">
  <a:tblStyle styleId="{6F1711D3-8C92-4008-9546-B986A2B7B32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28"/>
  </p:normalViewPr>
  <p:slideViewPr>
    <p:cSldViewPr snapToGrid="0">
      <p:cViewPr varScale="1">
        <p:scale>
          <a:sx n="136" d="100"/>
          <a:sy n="136" d="100"/>
        </p:scale>
        <p:origin x="960" y="16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21363b51613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21363b51613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1363b51613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1363b51613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1363b51613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1363b51613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160618043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160618043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137d175a8a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137d175a8a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1363b5161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1363b5161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urriculum.learnalberta.ca/home/e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curriculum.learnalberta.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arpdc.ab.ca/new-curriculum-resource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hyperlink" Target="https://tc2.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2533" y="3159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Oral Language Resource:</a:t>
            </a:r>
            <a:endParaRPr/>
          </a:p>
          <a:p>
            <a:pPr marL="0" lvl="0" indent="0" algn="ctr" rtl="0">
              <a:spcBef>
                <a:spcPts val="0"/>
              </a:spcBef>
              <a:spcAft>
                <a:spcPts val="0"/>
              </a:spcAft>
              <a:buNone/>
            </a:pPr>
            <a:r>
              <a:rPr lang="en"/>
              <a:t>Coffee Time Conversation </a:t>
            </a:r>
            <a:endParaRPr/>
          </a:p>
        </p:txBody>
      </p:sp>
      <p:sp>
        <p:nvSpPr>
          <p:cNvPr id="55" name="Google Shape;55;p13"/>
          <p:cNvSpPr txBox="1">
            <a:spLocks noGrp="1"/>
          </p:cNvSpPr>
          <p:nvPr>
            <p:ph type="subTitle" idx="1"/>
          </p:nvPr>
        </p:nvSpPr>
        <p:spPr>
          <a:xfrm>
            <a:off x="352525" y="2456525"/>
            <a:ext cx="8520600" cy="792600"/>
          </a:xfrm>
          <a:prstGeom prst="rect">
            <a:avLst/>
          </a:prstGeom>
        </p:spPr>
        <p:txBody>
          <a:bodyPr spcFirstLastPara="1" wrap="square" lIns="91425" tIns="91425" rIns="91425" bIns="91425" anchor="t" anchorCtr="0">
            <a:normAutofit fontScale="77500" lnSpcReduction="10000"/>
          </a:bodyPr>
          <a:lstStyle/>
          <a:p>
            <a:pPr marL="0" lvl="0" indent="0" algn="ctr" rtl="0">
              <a:spcBef>
                <a:spcPts val="0"/>
              </a:spcBef>
              <a:spcAft>
                <a:spcPts val="0"/>
              </a:spcAft>
              <a:buNone/>
            </a:pPr>
            <a:r>
              <a:rPr lang="en"/>
              <a:t>In support of </a:t>
            </a:r>
            <a:r>
              <a:rPr lang="en" u="sng">
                <a:solidFill>
                  <a:schemeClr val="hlink"/>
                </a:solidFill>
                <a:hlinkClick r:id="rId3"/>
              </a:rPr>
              <a:t>LearnAlberta</a:t>
            </a:r>
            <a:r>
              <a:rPr lang="en"/>
              <a:t> English Language Arts and Literature curriculum</a:t>
            </a:r>
            <a:endParaRPr/>
          </a:p>
          <a:p>
            <a:pPr marL="0" lvl="0" indent="0" algn="ctr" rtl="0">
              <a:spcBef>
                <a:spcPts val="0"/>
              </a:spcBef>
              <a:spcAft>
                <a:spcPts val="0"/>
              </a:spcAft>
              <a:buNone/>
            </a:pPr>
            <a:endParaRPr/>
          </a:p>
        </p:txBody>
      </p:sp>
      <p:pic>
        <p:nvPicPr>
          <p:cNvPr id="56" name="Google Shape;56;p13"/>
          <p:cNvPicPr preferRelativeResize="0"/>
          <p:nvPr/>
        </p:nvPicPr>
        <p:blipFill>
          <a:blip r:embed="rId4">
            <a:alphaModFix/>
          </a:blip>
          <a:stretch>
            <a:fillRect/>
          </a:stretch>
        </p:blipFill>
        <p:spPr>
          <a:xfrm>
            <a:off x="172800" y="3326138"/>
            <a:ext cx="3818865" cy="1211975"/>
          </a:xfrm>
          <a:prstGeom prst="rect">
            <a:avLst/>
          </a:prstGeom>
          <a:noFill/>
          <a:ln>
            <a:noFill/>
          </a:ln>
        </p:spPr>
      </p:pic>
      <p:pic>
        <p:nvPicPr>
          <p:cNvPr id="57" name="Google Shape;57;p13"/>
          <p:cNvPicPr preferRelativeResize="0"/>
          <p:nvPr/>
        </p:nvPicPr>
        <p:blipFill>
          <a:blip r:embed="rId5">
            <a:alphaModFix/>
          </a:blip>
          <a:stretch>
            <a:fillRect/>
          </a:stretch>
        </p:blipFill>
        <p:spPr>
          <a:xfrm>
            <a:off x="6583050" y="2894250"/>
            <a:ext cx="2249251" cy="22492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a:blip r:embed="rId3">
            <a:alphaModFix amt="29000"/>
          </a:blip>
          <a:stretch>
            <a:fillRect/>
          </a:stretch>
        </p:blipFill>
        <p:spPr>
          <a:xfrm>
            <a:off x="-216875" y="0"/>
            <a:ext cx="9360876" cy="5393525"/>
          </a:xfrm>
          <a:prstGeom prst="rect">
            <a:avLst/>
          </a:prstGeom>
          <a:noFill/>
          <a:ln>
            <a:noFill/>
          </a:ln>
        </p:spPr>
      </p:pic>
      <p:graphicFrame>
        <p:nvGraphicFramePr>
          <p:cNvPr id="63" name="Google Shape;63;p14"/>
          <p:cNvGraphicFramePr/>
          <p:nvPr/>
        </p:nvGraphicFramePr>
        <p:xfrm>
          <a:off x="462625" y="582700"/>
          <a:ext cx="8218725" cy="4259585"/>
        </p:xfrm>
        <a:graphic>
          <a:graphicData uri="http://schemas.openxmlformats.org/drawingml/2006/table">
            <a:tbl>
              <a:tblPr>
                <a:noFill/>
                <a:tableStyleId>{6F1711D3-8C92-4008-9546-B986A2B7B324}</a:tableStyleId>
              </a:tblPr>
              <a:tblGrid>
                <a:gridCol w="2739575">
                  <a:extLst>
                    <a:ext uri="{9D8B030D-6E8A-4147-A177-3AD203B41FA5}">
                      <a16:colId xmlns:a16="http://schemas.microsoft.com/office/drawing/2014/main" val="20000"/>
                    </a:ext>
                  </a:extLst>
                </a:gridCol>
                <a:gridCol w="2739575">
                  <a:extLst>
                    <a:ext uri="{9D8B030D-6E8A-4147-A177-3AD203B41FA5}">
                      <a16:colId xmlns:a16="http://schemas.microsoft.com/office/drawing/2014/main" val="20001"/>
                    </a:ext>
                  </a:extLst>
                </a:gridCol>
                <a:gridCol w="2739575">
                  <a:extLst>
                    <a:ext uri="{9D8B030D-6E8A-4147-A177-3AD203B41FA5}">
                      <a16:colId xmlns:a16="http://schemas.microsoft.com/office/drawing/2014/main" val="20002"/>
                    </a:ext>
                  </a:extLst>
                </a:gridCol>
              </a:tblGrid>
              <a:tr h="822925">
                <a:tc gridSpan="3">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Organizing Idea:</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b="1">
                          <a:solidFill>
                            <a:schemeClr val="dk1"/>
                          </a:solidFill>
                          <a:latin typeface="Raleway"/>
                          <a:ea typeface="Raleway"/>
                          <a:cs typeface="Raleway"/>
                          <a:sym typeface="Raleway"/>
                        </a:rPr>
                        <a:t>Oral Language</a:t>
                      </a:r>
                      <a:r>
                        <a:rPr lang="en">
                          <a:solidFill>
                            <a:schemeClr val="dk1"/>
                          </a:solidFill>
                          <a:latin typeface="Raleway"/>
                          <a:ea typeface="Raleway"/>
                          <a:cs typeface="Raleway"/>
                          <a:sym typeface="Raleway"/>
                        </a:rPr>
                        <a:t>: Listening and speaking form the foundation for literacy development and improve communication, collaboration, and respectful mutual understanding.</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13725">
                <a:tc gridSpan="3">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Learning Outcome:</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K - Children explore listening and speaking skills through a variety of literacy experiences.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1 - Students develop listening and speaking skills through sharing stories and information.</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2 - Students examine and adjust listening and speaking to communicate effectively.</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3 - Students examine and apply listening and speaking skills, processes, or strategies in a variety of formal and informal interactions.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4 - Students examine and demonstrate how listening and speaking support connections and clarify understandings.</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5 - Students investigate how oral language can be designed to communicate ideas and information.</a:t>
                      </a:r>
                      <a:endParaRPr>
                        <a:solidFill>
                          <a:schemeClr val="dk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6 - Students connect the quality and efficacy of oral communication to oral language skills.</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822925">
                <a:tc gridSpan="3">
                  <a:txBody>
                    <a:bodyPr/>
                    <a:lstStyle/>
                    <a:p>
                      <a:pPr marL="0" lvl="0" indent="0" algn="l" rtl="0">
                        <a:spcBef>
                          <a:spcPts val="0"/>
                        </a:spcBef>
                        <a:spcAft>
                          <a:spcPts val="0"/>
                        </a:spcAft>
                        <a:buNone/>
                      </a:pPr>
                      <a:r>
                        <a:rPr lang="en">
                          <a:solidFill>
                            <a:schemeClr val="dk1"/>
                          </a:solidFill>
                          <a:latin typeface="Raleway"/>
                          <a:ea typeface="Raleway"/>
                          <a:cs typeface="Raleway"/>
                          <a:sym typeface="Raleway"/>
                        </a:rPr>
                        <a:t>To view the complete curriculum visit </a:t>
                      </a:r>
                      <a:r>
                        <a:rPr lang="en" u="sng">
                          <a:solidFill>
                            <a:schemeClr val="accent1"/>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curriculum.learnalberta.ca</a:t>
                      </a:r>
                      <a:endParaRPr>
                        <a:solidFill>
                          <a:schemeClr val="accent1"/>
                        </a:solidFill>
                        <a:latin typeface="Raleway"/>
                        <a:ea typeface="Raleway"/>
                        <a:cs typeface="Raleway"/>
                        <a:sym typeface="Raleway"/>
                      </a:endParaRPr>
                    </a:p>
                    <a:p>
                      <a:pPr marL="0" lvl="0" indent="0" algn="l" rtl="0">
                        <a:spcBef>
                          <a:spcPts val="0"/>
                        </a:spcBef>
                        <a:spcAft>
                          <a:spcPts val="0"/>
                        </a:spcAft>
                        <a:buNone/>
                      </a:pPr>
                      <a:r>
                        <a:rPr lang="en">
                          <a:solidFill>
                            <a:schemeClr val="dk1"/>
                          </a:solidFill>
                          <a:latin typeface="Raleway"/>
                          <a:ea typeface="Raleway"/>
                          <a:cs typeface="Raleway"/>
                          <a:sym typeface="Raleway"/>
                        </a:rPr>
                        <a:t>For more information, or help with teaching this subject area, please contact your local consortia office. </a:t>
                      </a:r>
                      <a:endParaRPr>
                        <a:solidFill>
                          <a:schemeClr val="dk1"/>
                        </a:solidFill>
                        <a:latin typeface="Raleway"/>
                        <a:ea typeface="Raleway"/>
                        <a:cs typeface="Raleway"/>
                        <a:sym typeface="Raleway"/>
                      </a:endParaRPr>
                    </a:p>
                  </a:txBody>
                  <a:tcPr marL="91425" marR="91425" marT="91425" marB="91425"/>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20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Lesson Plan for Coffee Time Conversation</a:t>
            </a:r>
            <a:endParaRPr dirty="0"/>
          </a:p>
        </p:txBody>
      </p:sp>
      <p:sp>
        <p:nvSpPr>
          <p:cNvPr id="69" name="Google Shape;69;p15"/>
          <p:cNvSpPr txBox="1">
            <a:spLocks noGrp="1"/>
          </p:cNvSpPr>
          <p:nvPr>
            <p:ph type="body" idx="1"/>
          </p:nvPr>
        </p:nvSpPr>
        <p:spPr>
          <a:xfrm>
            <a:off x="311700" y="863550"/>
            <a:ext cx="8520600" cy="3930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b="1" dirty="0">
                <a:solidFill>
                  <a:schemeClr val="dk1"/>
                </a:solidFill>
              </a:rPr>
              <a:t>Materials</a:t>
            </a:r>
            <a:r>
              <a:rPr lang="en" sz="1600" dirty="0">
                <a:solidFill>
                  <a:schemeClr val="dk1"/>
                </a:solidFill>
              </a:rPr>
              <a:t>: One object for the group to describe. For our example, we used a pumpkin. </a:t>
            </a:r>
            <a:endParaRPr sz="1600" dirty="0">
              <a:solidFill>
                <a:schemeClr val="dk1"/>
              </a:solidFill>
            </a:endParaRPr>
          </a:p>
          <a:p>
            <a:pPr marL="0" lvl="0" indent="0" algn="l" rtl="0">
              <a:spcBef>
                <a:spcPts val="1200"/>
              </a:spcBef>
              <a:spcAft>
                <a:spcPts val="0"/>
              </a:spcAft>
              <a:buNone/>
            </a:pPr>
            <a:r>
              <a:rPr lang="en" sz="1600" b="1" dirty="0">
                <a:solidFill>
                  <a:schemeClr val="dk1"/>
                </a:solidFill>
              </a:rPr>
              <a:t>Procedure</a:t>
            </a:r>
            <a:r>
              <a:rPr lang="en" sz="1600" dirty="0">
                <a:solidFill>
                  <a:schemeClr val="dk1"/>
                </a:solidFill>
              </a:rPr>
              <a:t>: Fill your cup with coffee, tea, juice or water and join the discussion on what it is you see.  What is one word you think about to describe the pumpkin?   Move around the room and have participants give one thought or descriptor word. Keep a visible record of the words and phrases you gather. Participants may choose to add to the ideas of others, or they may be inspired by those responses. The words and phrases you collect can support future writing activities. </a:t>
            </a:r>
            <a:endParaRPr sz="1600" dirty="0">
              <a:solidFill>
                <a:schemeClr val="dk1"/>
              </a:solidFill>
            </a:endParaRPr>
          </a:p>
          <a:p>
            <a:pPr marL="0" lvl="0" indent="0" algn="l" rtl="0">
              <a:spcBef>
                <a:spcPts val="1200"/>
              </a:spcBef>
              <a:spcAft>
                <a:spcPts val="0"/>
              </a:spcAft>
              <a:buNone/>
            </a:pPr>
            <a:endParaRPr sz="1400" dirty="0">
              <a:solidFill>
                <a:schemeClr val="dk1"/>
              </a:solidFill>
            </a:endParaRPr>
          </a:p>
          <a:p>
            <a:pPr marL="457200" lvl="0" indent="0" algn="l" rtl="0">
              <a:spcBef>
                <a:spcPts val="1200"/>
              </a:spcBef>
              <a:spcAft>
                <a:spcPts val="1200"/>
              </a:spcAft>
              <a:buNone/>
            </a:pPr>
            <a:endParaRPr sz="1400" dirty="0">
              <a:solidFill>
                <a:schemeClr val="dk1"/>
              </a:solidFill>
            </a:endParaRPr>
          </a:p>
        </p:txBody>
      </p:sp>
      <p:pic>
        <p:nvPicPr>
          <p:cNvPr id="5" name="Google Shape;62;p14">
            <a:extLst>
              <a:ext uri="{FF2B5EF4-FFF2-40B4-BE49-F238E27FC236}">
                <a16:creationId xmlns:a16="http://schemas.microsoft.com/office/drawing/2014/main" id="{A6A2FBFB-B5D3-BE58-923C-F23B45CBF61A}"/>
              </a:ext>
            </a:extLst>
          </p:cNvPr>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Descriptions &amp; Indicators">
            <a:extLst>
              <a:ext uri="{FF2B5EF4-FFF2-40B4-BE49-F238E27FC236}">
                <a16:creationId xmlns:a16="http://schemas.microsoft.com/office/drawing/2014/main" id="{EB9F5206-9F1A-7749-AC3A-1BF05793C5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49" y="183895"/>
            <a:ext cx="5014884" cy="38750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1DB6300-60FF-25CD-212A-EE06B478446A}"/>
              </a:ext>
            </a:extLst>
          </p:cNvPr>
          <p:cNvSpPr txBox="1"/>
          <p:nvPr/>
        </p:nvSpPr>
        <p:spPr>
          <a:xfrm>
            <a:off x="4997302" y="1594884"/>
            <a:ext cx="3795824" cy="1169551"/>
          </a:xfrm>
          <a:prstGeom prst="rect">
            <a:avLst/>
          </a:prstGeom>
          <a:noFill/>
        </p:spPr>
        <p:txBody>
          <a:bodyPr wrap="square" rtlCol="0">
            <a:spAutoFit/>
          </a:bodyPr>
          <a:lstStyle/>
          <a:p>
            <a:r>
              <a:rPr lang="en-US" dirty="0"/>
              <a:t>The main competency for “Coffeetime Conversation” is Communication. </a:t>
            </a:r>
          </a:p>
          <a:p>
            <a:endParaRPr lang="en-US" dirty="0"/>
          </a:p>
          <a:p>
            <a:r>
              <a:rPr lang="en-CA" b="1" i="0" dirty="0">
                <a:solidFill>
                  <a:srgbClr val="67003F"/>
                </a:solidFill>
                <a:effectLst/>
                <a:latin typeface="Lato" panose="020F0502020204030203" pitchFamily="34" charset="0"/>
              </a:rPr>
              <a:t>Communication</a:t>
            </a:r>
            <a:r>
              <a:rPr lang="en-CA" b="0" i="0" dirty="0">
                <a:solidFill>
                  <a:srgbClr val="67003F"/>
                </a:solidFill>
                <a:effectLst/>
                <a:latin typeface="Lato" panose="020F0502020204030203" pitchFamily="34" charset="0"/>
              </a:rPr>
              <a:t> involves sharing ideas through oral, written, or non-verbal media.</a:t>
            </a:r>
            <a:endParaRPr lang="en-US" dirty="0">
              <a:solidFill>
                <a:srgbClr val="67003F"/>
              </a:solidFill>
            </a:endParaRPr>
          </a:p>
        </p:txBody>
      </p:sp>
      <p:pic>
        <p:nvPicPr>
          <p:cNvPr id="8" name="Google Shape;62;p14">
            <a:extLst>
              <a:ext uri="{FF2B5EF4-FFF2-40B4-BE49-F238E27FC236}">
                <a16:creationId xmlns:a16="http://schemas.microsoft.com/office/drawing/2014/main" id="{36701D6A-E2CF-00AF-C761-A98A232F1A04}"/>
              </a:ext>
            </a:extLst>
          </p:cNvPr>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extLst>
      <p:ext uri="{BB962C8B-B14F-4D97-AF65-F5344CB8AC3E}">
        <p14:creationId xmlns:p14="http://schemas.microsoft.com/office/powerpoint/2010/main" val="350713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xfrm>
            <a:off x="311700" y="2715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Guide to Success</a:t>
            </a:r>
            <a:endParaRPr/>
          </a:p>
        </p:txBody>
      </p:sp>
      <p:graphicFrame>
        <p:nvGraphicFramePr>
          <p:cNvPr id="77" name="Google Shape;77;p16"/>
          <p:cNvGraphicFramePr/>
          <p:nvPr/>
        </p:nvGraphicFramePr>
        <p:xfrm>
          <a:off x="311675" y="894438"/>
          <a:ext cx="8520600" cy="3768350"/>
        </p:xfrm>
        <a:graphic>
          <a:graphicData uri="http://schemas.openxmlformats.org/drawingml/2006/table">
            <a:tbl>
              <a:tblPr>
                <a:noFill/>
                <a:tableStyleId>{6F1711D3-8C92-4008-9546-B986A2B7B324}</a:tableStyleId>
              </a:tblPr>
              <a:tblGrid>
                <a:gridCol w="2130150">
                  <a:extLst>
                    <a:ext uri="{9D8B030D-6E8A-4147-A177-3AD203B41FA5}">
                      <a16:colId xmlns:a16="http://schemas.microsoft.com/office/drawing/2014/main" val="20000"/>
                    </a:ext>
                  </a:extLst>
                </a:gridCol>
                <a:gridCol w="2130150">
                  <a:extLst>
                    <a:ext uri="{9D8B030D-6E8A-4147-A177-3AD203B41FA5}">
                      <a16:colId xmlns:a16="http://schemas.microsoft.com/office/drawing/2014/main" val="20001"/>
                    </a:ext>
                  </a:extLst>
                </a:gridCol>
                <a:gridCol w="2130150">
                  <a:extLst>
                    <a:ext uri="{9D8B030D-6E8A-4147-A177-3AD203B41FA5}">
                      <a16:colId xmlns:a16="http://schemas.microsoft.com/office/drawing/2014/main" val="20002"/>
                    </a:ext>
                  </a:extLst>
                </a:gridCol>
                <a:gridCol w="2130150">
                  <a:extLst>
                    <a:ext uri="{9D8B030D-6E8A-4147-A177-3AD203B41FA5}">
                      <a16:colId xmlns:a16="http://schemas.microsoft.com/office/drawing/2014/main" val="20003"/>
                    </a:ext>
                  </a:extLst>
                </a:gridCol>
              </a:tblGrid>
              <a:tr h="1066100">
                <a:tc>
                  <a:txBody>
                    <a:bodyPr/>
                    <a:lstStyle/>
                    <a:p>
                      <a:pPr marL="0" lvl="0" indent="0" algn="l" rtl="0">
                        <a:spcBef>
                          <a:spcPts val="0"/>
                        </a:spcBef>
                        <a:spcAft>
                          <a:spcPts val="0"/>
                        </a:spcAft>
                        <a:buNone/>
                      </a:pPr>
                      <a:r>
                        <a:rPr lang="en" b="1"/>
                        <a:t>Task Requirements</a:t>
                      </a:r>
                      <a:endParaRPr b="1"/>
                    </a:p>
                    <a:p>
                      <a:pPr marL="0" lvl="0" indent="0" algn="l" rtl="0">
                        <a:spcBef>
                          <a:spcPts val="0"/>
                        </a:spcBef>
                        <a:spcAft>
                          <a:spcPts val="0"/>
                        </a:spcAft>
                        <a:buNone/>
                      </a:pPr>
                      <a:endParaRPr/>
                    </a:p>
                    <a:p>
                      <a:pPr marL="0" lvl="0" indent="0" algn="l" rtl="0">
                        <a:spcBef>
                          <a:spcPts val="0"/>
                        </a:spcBef>
                        <a:spcAft>
                          <a:spcPts val="0"/>
                        </a:spcAft>
                        <a:buNone/>
                      </a:pPr>
                      <a:r>
                        <a:rPr lang="en"/>
                        <a:t>What do I need to do?</a:t>
                      </a:r>
                      <a:endParaRPr/>
                    </a:p>
                  </a:txBody>
                  <a:tcPr marL="91425" marR="91425" marT="91425" marB="91425"/>
                </a:tc>
                <a:tc>
                  <a:txBody>
                    <a:bodyPr/>
                    <a:lstStyle/>
                    <a:p>
                      <a:pPr marL="0" lvl="0" indent="0" algn="l" rtl="0">
                        <a:spcBef>
                          <a:spcPts val="0"/>
                        </a:spcBef>
                        <a:spcAft>
                          <a:spcPts val="0"/>
                        </a:spcAft>
                        <a:buNone/>
                      </a:pPr>
                      <a:r>
                        <a:rPr lang="en" b="1"/>
                        <a:t>Criteria for Proficiency</a:t>
                      </a:r>
                      <a:endParaRPr b="1"/>
                    </a:p>
                    <a:p>
                      <a:pPr marL="0" lvl="0" indent="0" algn="l" rtl="0">
                        <a:spcBef>
                          <a:spcPts val="0"/>
                        </a:spcBef>
                        <a:spcAft>
                          <a:spcPts val="0"/>
                        </a:spcAft>
                        <a:buNone/>
                      </a:pPr>
                      <a:r>
                        <a:rPr lang="en"/>
                        <a:t>What do I need to do to do it well?</a:t>
                      </a:r>
                      <a:endParaRPr/>
                    </a:p>
                  </a:txBody>
                  <a:tcPr marL="91425" marR="91425" marT="91425" marB="91425"/>
                </a:tc>
                <a:tc>
                  <a:txBody>
                    <a:bodyPr/>
                    <a:lstStyle/>
                    <a:p>
                      <a:pPr marL="0" lvl="0" indent="0" algn="l" rtl="0">
                        <a:spcBef>
                          <a:spcPts val="0"/>
                        </a:spcBef>
                        <a:spcAft>
                          <a:spcPts val="0"/>
                        </a:spcAft>
                        <a:buNone/>
                      </a:pPr>
                      <a:r>
                        <a:rPr lang="en" b="1"/>
                        <a:t>Self-Reflection</a:t>
                      </a:r>
                      <a:endParaRPr b="1"/>
                    </a:p>
                    <a:p>
                      <a:pPr marL="0" lvl="0" indent="0" algn="l" rtl="0">
                        <a:spcBef>
                          <a:spcPts val="0"/>
                        </a:spcBef>
                        <a:spcAft>
                          <a:spcPts val="0"/>
                        </a:spcAft>
                        <a:buNone/>
                      </a:pPr>
                      <a:r>
                        <a:rPr lang="en"/>
                        <a:t>What’s going well?</a:t>
                      </a:r>
                      <a:endParaRPr/>
                    </a:p>
                    <a:p>
                      <a:pPr marL="0" lvl="0" indent="0" algn="l" rtl="0">
                        <a:spcBef>
                          <a:spcPts val="0"/>
                        </a:spcBef>
                        <a:spcAft>
                          <a:spcPts val="0"/>
                        </a:spcAft>
                        <a:buNone/>
                      </a:pPr>
                      <a:r>
                        <a:rPr lang="en"/>
                        <a:t>What’s my next best step?</a:t>
                      </a:r>
                      <a:endParaRPr/>
                    </a:p>
                  </a:txBody>
                  <a:tcPr marL="91425" marR="91425" marT="91425" marB="91425"/>
                </a:tc>
                <a:tc>
                  <a:txBody>
                    <a:bodyPr/>
                    <a:lstStyle/>
                    <a:p>
                      <a:pPr marL="0" lvl="0" indent="0" algn="l" rtl="0">
                        <a:spcBef>
                          <a:spcPts val="0"/>
                        </a:spcBef>
                        <a:spcAft>
                          <a:spcPts val="0"/>
                        </a:spcAft>
                        <a:buNone/>
                      </a:pPr>
                      <a:r>
                        <a:rPr lang="en" b="1"/>
                        <a:t>Teacher Guidance</a:t>
                      </a:r>
                      <a:endParaRPr b="1"/>
                    </a:p>
                    <a:p>
                      <a:pPr marL="0" lvl="0" indent="0" algn="l" rtl="0">
                        <a:spcBef>
                          <a:spcPts val="0"/>
                        </a:spcBef>
                        <a:spcAft>
                          <a:spcPts val="0"/>
                        </a:spcAft>
                        <a:buNone/>
                      </a:pPr>
                      <a:r>
                        <a:rPr lang="en"/>
                        <a:t>What’s going well?</a:t>
                      </a:r>
                      <a:endParaRPr/>
                    </a:p>
                    <a:p>
                      <a:pPr marL="0" lvl="0" indent="0" algn="l" rtl="0">
                        <a:spcBef>
                          <a:spcPts val="0"/>
                        </a:spcBef>
                        <a:spcAft>
                          <a:spcPts val="0"/>
                        </a:spcAft>
                        <a:buNone/>
                      </a:pPr>
                      <a:r>
                        <a:rPr lang="en"/>
                        <a:t>What revisions need to be considered?</a:t>
                      </a:r>
                      <a:endParaRPr/>
                    </a:p>
                  </a:txBody>
                  <a:tcPr marL="91425" marR="91425" marT="91425" marB="91425"/>
                </a:tc>
                <a:extLst>
                  <a:ext uri="{0D108BD9-81ED-4DB2-BD59-A6C34878D82A}">
                    <a16:rowId xmlns:a16="http://schemas.microsoft.com/office/drawing/2014/main" val="10000"/>
                  </a:ext>
                </a:extLst>
              </a:tr>
              <a:tr h="2702250">
                <a:tc>
                  <a:txBody>
                    <a:bodyPr/>
                    <a:lstStyle/>
                    <a:p>
                      <a:pPr marL="457200" lvl="0" indent="-317500" algn="l" rtl="0">
                        <a:spcBef>
                          <a:spcPts val="0"/>
                        </a:spcBef>
                        <a:spcAft>
                          <a:spcPts val="0"/>
                        </a:spcAft>
                        <a:buSzPts val="1400"/>
                        <a:buChar char="❏"/>
                      </a:pPr>
                      <a:r>
                        <a:rPr lang="en"/>
                        <a:t>Focus on the speaker</a:t>
                      </a:r>
                      <a:endParaRPr/>
                    </a:p>
                    <a:p>
                      <a:pPr marL="457200" lvl="0" indent="-317500" algn="l" rtl="0">
                        <a:spcBef>
                          <a:spcPts val="0"/>
                        </a:spcBef>
                        <a:spcAft>
                          <a:spcPts val="0"/>
                        </a:spcAft>
                        <a:buSzPts val="1400"/>
                        <a:buChar char="❏"/>
                      </a:pPr>
                      <a:r>
                        <a:rPr lang="en"/>
                        <a:t>Speak at the appropriate time</a:t>
                      </a:r>
                      <a:endParaRPr/>
                    </a:p>
                    <a:p>
                      <a:pPr marL="457200" lvl="0" indent="-317500" algn="l" rtl="0">
                        <a:spcBef>
                          <a:spcPts val="0"/>
                        </a:spcBef>
                        <a:spcAft>
                          <a:spcPts val="0"/>
                        </a:spcAft>
                        <a:buSzPts val="1400"/>
                        <a:buChar char="❏"/>
                      </a:pPr>
                      <a:r>
                        <a:rPr lang="en"/>
                        <a:t>Stay on topic</a:t>
                      </a:r>
                      <a:endParaRPr/>
                    </a:p>
                    <a:p>
                      <a:pPr marL="457200" lvl="0" indent="-317500" algn="l" rtl="0">
                        <a:spcBef>
                          <a:spcPts val="0"/>
                        </a:spcBef>
                        <a:spcAft>
                          <a:spcPts val="0"/>
                        </a:spcAft>
                        <a:buSzPts val="1400"/>
                        <a:buChar char="❏"/>
                      </a:pPr>
                      <a:r>
                        <a:rPr lang="en"/>
                        <a:t>Use appropriate body language</a:t>
                      </a:r>
                      <a:endParaRPr/>
                    </a:p>
                  </a:txBody>
                  <a:tcPr marL="91425" marR="91425" marT="91425" marB="91425"/>
                </a:tc>
                <a:tc>
                  <a:txBody>
                    <a:bodyPr/>
                    <a:lstStyle/>
                    <a:p>
                      <a:pPr marL="457200" lvl="0" indent="-317500" algn="l" rtl="0">
                        <a:spcBef>
                          <a:spcPts val="0"/>
                        </a:spcBef>
                        <a:spcAft>
                          <a:spcPts val="0"/>
                        </a:spcAft>
                        <a:buSzPts val="1400"/>
                        <a:buChar char="❏"/>
                      </a:pPr>
                      <a:r>
                        <a:rPr lang="en"/>
                        <a:t>Offer an original answer</a:t>
                      </a:r>
                      <a:endParaRPr/>
                    </a:p>
                    <a:p>
                      <a:pPr marL="457200" lvl="0" indent="-317500" algn="l" rtl="0">
                        <a:spcBef>
                          <a:spcPts val="0"/>
                        </a:spcBef>
                        <a:spcAft>
                          <a:spcPts val="0"/>
                        </a:spcAft>
                        <a:buSzPts val="1400"/>
                        <a:buChar char="❏"/>
                      </a:pPr>
                      <a:r>
                        <a:rPr lang="en"/>
                        <a:t>Elaborate on your own answer</a:t>
                      </a:r>
                      <a:endParaRPr/>
                    </a:p>
                    <a:p>
                      <a:pPr marL="457200" lvl="0" indent="-317500" algn="l" rtl="0">
                        <a:spcBef>
                          <a:spcPts val="0"/>
                        </a:spcBef>
                        <a:spcAft>
                          <a:spcPts val="0"/>
                        </a:spcAft>
                        <a:buSzPts val="1400"/>
                        <a:buChar char="❏"/>
                      </a:pPr>
                      <a:r>
                        <a:rPr lang="en"/>
                        <a:t>Ask clarifying questions</a:t>
                      </a:r>
                      <a:endParaRPr/>
                    </a:p>
                    <a:p>
                      <a:pPr marL="457200" lvl="0" indent="-317500" algn="l" rtl="0">
                        <a:spcBef>
                          <a:spcPts val="0"/>
                        </a:spcBef>
                        <a:spcAft>
                          <a:spcPts val="0"/>
                        </a:spcAft>
                        <a:buSzPts val="1400"/>
                        <a:buChar char="❏"/>
                      </a:pPr>
                      <a:r>
                        <a:rPr lang="en"/>
                        <a:t>Add to the answers of others</a:t>
                      </a:r>
                      <a:endParaRPr/>
                    </a:p>
                    <a:p>
                      <a:pPr marL="457200" lvl="0" indent="-317500" algn="l" rtl="0">
                        <a:spcBef>
                          <a:spcPts val="0"/>
                        </a:spcBef>
                        <a:spcAft>
                          <a:spcPts val="0"/>
                        </a:spcAft>
                        <a:buSzPts val="1400"/>
                        <a:buChar char="❏"/>
                      </a:pPr>
                      <a:r>
                        <a:rPr lang="en"/>
                        <a:t>Make eye contact with the speaker</a:t>
                      </a:r>
                      <a:endParaRPr/>
                    </a:p>
                  </a:txBody>
                  <a:tcPr marL="91425" marR="91425" marT="91425" marB="91425"/>
                </a:tc>
                <a:tc>
                  <a:txBody>
                    <a:bodyPr/>
                    <a:lstStyle/>
                    <a:p>
                      <a:pPr marL="0" lvl="0" indent="0" algn="l" rtl="0">
                        <a:spcBef>
                          <a:spcPts val="0"/>
                        </a:spcBef>
                        <a:spcAft>
                          <a:spcPts val="0"/>
                        </a:spcAft>
                        <a:buNone/>
                      </a:pPr>
                      <a:r>
                        <a:rPr lang="en"/>
                        <a:t>Going well</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r>
                        <a:rPr lang="en"/>
                        <a:t>Needs work</a:t>
                      </a:r>
                      <a:endParaRPr/>
                    </a:p>
                    <a:p>
                      <a:pPr marL="457200" lvl="0" indent="-317500" algn="l" rtl="0">
                        <a:spcBef>
                          <a:spcPts val="0"/>
                        </a:spcBef>
                        <a:spcAft>
                          <a:spcPts val="0"/>
                        </a:spcAft>
                        <a:buSzPts val="1400"/>
                        <a:buChar char="●"/>
                      </a:pPr>
                      <a:r>
                        <a:rPr lang="en"/>
                        <a:t>  </a:t>
                      </a:r>
                      <a:endParaRPr/>
                    </a:p>
                    <a:p>
                      <a:pPr marL="457200" lvl="0" indent="-317500" algn="l" rtl="0">
                        <a:spcBef>
                          <a:spcPts val="0"/>
                        </a:spcBef>
                        <a:spcAft>
                          <a:spcPts val="0"/>
                        </a:spcAft>
                        <a:buSzPts val="1400"/>
                        <a:buChar char="●"/>
                      </a:pPr>
                      <a:r>
                        <a:rPr lang="en"/>
                        <a:t>  </a:t>
                      </a:r>
                      <a:endParaRPr/>
                    </a:p>
                    <a:p>
                      <a:pPr marL="0" lvl="0" indent="0" algn="l" rtl="0">
                        <a:spcBef>
                          <a:spcPts val="0"/>
                        </a:spcBef>
                        <a:spcAft>
                          <a:spcPts val="0"/>
                        </a:spcAft>
                        <a:buNone/>
                      </a:pPr>
                      <a:r>
                        <a:rPr lang="en"/>
                        <a:t>Next Steps</a:t>
                      </a:r>
                      <a:endParaRPr/>
                    </a:p>
                    <a:p>
                      <a:pPr marL="457200" lvl="0" indent="-317500" algn="l" rtl="0">
                        <a:spcBef>
                          <a:spcPts val="0"/>
                        </a:spcBef>
                        <a:spcAft>
                          <a:spcPts val="0"/>
                        </a:spcAft>
                        <a:buSzPts val="1400"/>
                        <a:buChar char="●"/>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a:solidFill>
                            <a:schemeClr val="dk1"/>
                          </a:solidFill>
                        </a:rPr>
                        <a:t>Going well</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Needs work</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Steps</a:t>
                      </a:r>
                      <a:endParaRPr>
                        <a:solidFill>
                          <a:schemeClr val="dk1"/>
                        </a:solidFill>
                      </a:endParaRPr>
                    </a:p>
                    <a:p>
                      <a:pPr marL="457200" lvl="0" indent="-317500" algn="l" rtl="0">
                        <a:spcBef>
                          <a:spcPts val="0"/>
                        </a:spcBef>
                        <a:spcAft>
                          <a:spcPts val="0"/>
                        </a:spcAft>
                        <a:buClr>
                          <a:schemeClr val="dk1"/>
                        </a:buClr>
                        <a:buSzPts val="1400"/>
                        <a:buChar char="●"/>
                      </a:pPr>
                      <a:endParaRPr>
                        <a:solidFill>
                          <a:schemeClr val="dk1"/>
                        </a:solidFill>
                      </a:endParaRPr>
                    </a:p>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pic>
        <p:nvPicPr>
          <p:cNvPr id="78" name="Google Shape;78;p16"/>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2001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220"/>
              <a:t>Continuum for Increasing Complexity</a:t>
            </a:r>
            <a:endParaRPr sz="2220"/>
          </a:p>
        </p:txBody>
      </p:sp>
      <p:graphicFrame>
        <p:nvGraphicFramePr>
          <p:cNvPr id="84" name="Google Shape;84;p17"/>
          <p:cNvGraphicFramePr/>
          <p:nvPr/>
        </p:nvGraphicFramePr>
        <p:xfrm>
          <a:off x="158575" y="772800"/>
          <a:ext cx="8520575" cy="3710850"/>
        </p:xfrm>
        <a:graphic>
          <a:graphicData uri="http://schemas.openxmlformats.org/drawingml/2006/table">
            <a:tbl>
              <a:tblPr>
                <a:noFill/>
                <a:tableStyleId>{6F1711D3-8C92-4008-9546-B986A2B7B324}</a:tableStyleId>
              </a:tblPr>
              <a:tblGrid>
                <a:gridCol w="1217225">
                  <a:extLst>
                    <a:ext uri="{9D8B030D-6E8A-4147-A177-3AD203B41FA5}">
                      <a16:colId xmlns:a16="http://schemas.microsoft.com/office/drawing/2014/main" val="20000"/>
                    </a:ext>
                  </a:extLst>
                </a:gridCol>
                <a:gridCol w="1217225">
                  <a:extLst>
                    <a:ext uri="{9D8B030D-6E8A-4147-A177-3AD203B41FA5}">
                      <a16:colId xmlns:a16="http://schemas.microsoft.com/office/drawing/2014/main" val="20001"/>
                    </a:ext>
                  </a:extLst>
                </a:gridCol>
                <a:gridCol w="1217225">
                  <a:extLst>
                    <a:ext uri="{9D8B030D-6E8A-4147-A177-3AD203B41FA5}">
                      <a16:colId xmlns:a16="http://schemas.microsoft.com/office/drawing/2014/main" val="20002"/>
                    </a:ext>
                  </a:extLst>
                </a:gridCol>
                <a:gridCol w="1217225">
                  <a:extLst>
                    <a:ext uri="{9D8B030D-6E8A-4147-A177-3AD203B41FA5}">
                      <a16:colId xmlns:a16="http://schemas.microsoft.com/office/drawing/2014/main" val="20003"/>
                    </a:ext>
                  </a:extLst>
                </a:gridCol>
                <a:gridCol w="1217225">
                  <a:extLst>
                    <a:ext uri="{9D8B030D-6E8A-4147-A177-3AD203B41FA5}">
                      <a16:colId xmlns:a16="http://schemas.microsoft.com/office/drawing/2014/main" val="20004"/>
                    </a:ext>
                  </a:extLst>
                </a:gridCol>
                <a:gridCol w="1217225">
                  <a:extLst>
                    <a:ext uri="{9D8B030D-6E8A-4147-A177-3AD203B41FA5}">
                      <a16:colId xmlns:a16="http://schemas.microsoft.com/office/drawing/2014/main" val="20005"/>
                    </a:ext>
                  </a:extLst>
                </a:gridCol>
                <a:gridCol w="1217225">
                  <a:extLst>
                    <a:ext uri="{9D8B030D-6E8A-4147-A177-3AD203B41FA5}">
                      <a16:colId xmlns:a16="http://schemas.microsoft.com/office/drawing/2014/main" val="20006"/>
                    </a:ext>
                  </a:extLst>
                </a:gridCol>
              </a:tblGrid>
              <a:tr h="268850">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K</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1</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2</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3</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4</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5</a:t>
                      </a:r>
                      <a:endParaRPr sz="1200" b="1">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200" b="1">
                          <a:solidFill>
                            <a:schemeClr val="dk1"/>
                          </a:solidFill>
                          <a:latin typeface="Lato"/>
                          <a:ea typeface="Lato"/>
                          <a:cs typeface="Lato"/>
                          <a:sym typeface="Lato"/>
                        </a:rPr>
                        <a:t>6</a:t>
                      </a:r>
                      <a:endParaRPr sz="1200" b="1">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Participate in group discussions.</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Share experiences, ideas, and information with appropriate volume, tone, and pace.</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Contribute to a variety of listening and speaking activities to build confidence in oral language skills.</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150">
                          <a:solidFill>
                            <a:schemeClr val="dk1"/>
                          </a:solidFill>
                          <a:latin typeface="Lato"/>
                          <a:ea typeface="Lato"/>
                          <a:cs typeface="Lato"/>
                          <a:sym typeface="Lato"/>
                        </a:rPr>
                        <a:t>Engage in dialogue to express and understand messages.</a:t>
                      </a:r>
                      <a:endParaRPr sz="1200">
                        <a:solidFill>
                          <a:schemeClr val="dk1"/>
                        </a:solidFill>
                        <a:latin typeface="Lato"/>
                        <a:ea typeface="Lato"/>
                        <a:cs typeface="Lato"/>
                        <a:sym typeface="Lato"/>
                      </a:endParaRPr>
                    </a:p>
                    <a:p>
                      <a:pPr marL="0" lvl="0" indent="0" algn="l" rtl="0">
                        <a:spcBef>
                          <a:spcPts val="0"/>
                        </a:spcBef>
                        <a:spcAft>
                          <a:spcPts val="0"/>
                        </a:spcAft>
                        <a:buNone/>
                      </a:pP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Contribute respectfully to a variety of interactions that involve listening and speaking.</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Ensure messages are heard clearly by using breath, body, and energy to project voice.</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Ensure messages are heard clearly by using breath, body, and energy to project voice.</a:t>
                      </a:r>
                      <a:endParaRPr sz="1200">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Express an idea or share information through the use of body language or voice.</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Adjust verbal or non-verbal language according to a variety of situations.</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Adjust verbal or non-verbal language according to purpose and audience.</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Adjust voice quality, audibility, articulation, or clarity to communicate effectively.</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Adjust verbal and non-verbal language to enhance clarity or create effects when communicating.</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Engage in collaborative dialogue when sharing ideas, solving problems, or making decisions.</a:t>
                      </a:r>
                      <a:endParaRPr sz="1200">
                        <a:solidFill>
                          <a:schemeClr val="dk1"/>
                        </a:solidFill>
                        <a:latin typeface="Lato"/>
                        <a:ea typeface="Lato"/>
                        <a:cs typeface="Lato"/>
                        <a:sym typeface="Lato"/>
                      </a:endParaRPr>
                    </a:p>
                  </a:txBody>
                  <a:tcPr marL="91425" marR="91425" marT="91425" marB="91425"/>
                </a:tc>
                <a:tc>
                  <a:txBody>
                    <a:bodyPr/>
                    <a:lstStyle/>
                    <a:p>
                      <a:pPr marL="0" lvl="0" indent="0" algn="l" rtl="0">
                        <a:spcBef>
                          <a:spcPts val="0"/>
                        </a:spcBef>
                        <a:spcAft>
                          <a:spcPts val="0"/>
                        </a:spcAft>
                        <a:buNone/>
                      </a:pPr>
                      <a:r>
                        <a:rPr lang="en" sz="1150">
                          <a:solidFill>
                            <a:schemeClr val="dk1"/>
                          </a:solidFill>
                          <a:latin typeface="Lato"/>
                          <a:ea typeface="Lato"/>
                          <a:cs typeface="Lato"/>
                          <a:sym typeface="Lato"/>
                        </a:rPr>
                        <a:t>Offer relevant information and logical reasoning to enhance collaborative dialogue.</a:t>
                      </a:r>
                      <a:endParaRPr sz="1200">
                        <a:solidFill>
                          <a:schemeClr val="dk1"/>
                        </a:solidFill>
                        <a:latin typeface="Lato"/>
                        <a:ea typeface="Lato"/>
                        <a:cs typeface="Lato"/>
                        <a:sym typeface="Lato"/>
                      </a:endParaRPr>
                    </a:p>
                  </a:txBody>
                  <a:tcPr marL="91425" marR="91425" marT="91425" marB="91425"/>
                </a:tc>
                <a:extLst>
                  <a:ext uri="{0D108BD9-81ED-4DB2-BD59-A6C34878D82A}">
                    <a16:rowId xmlns:a16="http://schemas.microsoft.com/office/drawing/2014/main" val="10002"/>
                  </a:ext>
                </a:extLst>
              </a:tr>
            </a:tbl>
          </a:graphicData>
        </a:graphic>
      </p:graphicFrame>
      <p:pic>
        <p:nvPicPr>
          <p:cNvPr id="85" name="Google Shape;85;p17"/>
          <p:cNvPicPr preferRelativeResize="0"/>
          <p:nvPr/>
        </p:nvPicPr>
        <p:blipFill>
          <a:blip r:embed="rId3">
            <a:alphaModFix amt="29000"/>
          </a:blip>
          <a:stretch>
            <a:fillRect/>
          </a:stretch>
        </p:blipFill>
        <p:spPr>
          <a:xfrm>
            <a:off x="-216875" y="0"/>
            <a:ext cx="9360876" cy="5393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Video of Coffee Time Conversation Coming Soon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and References</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u="sng">
                <a:solidFill>
                  <a:schemeClr val="hlink"/>
                </a:solidFill>
                <a:hlinkClick r:id="rId3"/>
              </a:rPr>
              <a:t>ARPDC New Curriculum Resources</a:t>
            </a:r>
            <a:endParaRPr/>
          </a:p>
          <a:p>
            <a:pPr marL="0" lvl="0" indent="0" algn="l" rtl="0">
              <a:spcBef>
                <a:spcPts val="1200"/>
              </a:spcBef>
              <a:spcAft>
                <a:spcPts val="1200"/>
              </a:spcAft>
              <a:buNone/>
            </a:pPr>
            <a:r>
              <a:rPr lang="en" u="sng">
                <a:solidFill>
                  <a:schemeClr val="hlink"/>
                </a:solidFill>
                <a:hlinkClick r:id="rId4"/>
              </a:rPr>
              <a:t>The Critical Thinking Consortium</a:t>
            </a:r>
            <a:endParaRPr/>
          </a:p>
        </p:txBody>
      </p:sp>
      <p:pic>
        <p:nvPicPr>
          <p:cNvPr id="98" name="Google Shape;98;p19"/>
          <p:cNvPicPr preferRelativeResize="0"/>
          <p:nvPr/>
        </p:nvPicPr>
        <p:blipFill>
          <a:blip r:embed="rId5">
            <a:alphaModFix amt="29000"/>
          </a:blip>
          <a:stretch>
            <a:fillRect/>
          </a:stretch>
        </p:blipFill>
        <p:spPr>
          <a:xfrm>
            <a:off x="-216875" y="0"/>
            <a:ext cx="9360876" cy="53935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658</Words>
  <Application>Microsoft Macintosh PowerPoint</Application>
  <PresentationFormat>On-screen Show (16:9)</PresentationFormat>
  <Paragraphs>82</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Lato</vt:lpstr>
      <vt:lpstr>Raleway</vt:lpstr>
      <vt:lpstr>Simple Light</vt:lpstr>
      <vt:lpstr>Oral Language Resource: Coffee Time Conversation </vt:lpstr>
      <vt:lpstr>PowerPoint Presentation</vt:lpstr>
      <vt:lpstr>Lesson Plan for Coffee Time Conversation</vt:lpstr>
      <vt:lpstr>PowerPoint Presentation</vt:lpstr>
      <vt:lpstr>Guide to Success</vt:lpstr>
      <vt:lpstr>Continuum for Increasing Complexity</vt:lpstr>
      <vt:lpstr>Video of Coffee Time Conversation Coming Soon</vt:lpstr>
      <vt:lpstr>Resources and 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Language Resource: Coffee Time Conversation </dc:title>
  <cp:lastModifiedBy>Trisha Sotropa</cp:lastModifiedBy>
  <cp:revision>2</cp:revision>
  <dcterms:modified xsi:type="dcterms:W3CDTF">2023-03-07T02:56:02Z</dcterms:modified>
</cp:coreProperties>
</file>