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Roboto Slab Light"/>
      <p:regular r:id="rId8"/>
      <p:bold r:id="rId9"/>
    </p:embeddedFont>
    <p:embeddedFont>
      <p:font typeface="Roboto Slab"/>
      <p:regular r:id="rId10"/>
      <p:bold r:id="rId11"/>
    </p:embeddedFont>
    <p:embeddedFont>
      <p:font typeface="Lato"/>
      <p:regular r:id="rId12"/>
      <p:bold r:id="rId13"/>
      <p:italic r:id="rId14"/>
      <p:boldItalic r:id="rId15"/>
    </p:embeddedFont>
    <p:embeddedFont>
      <p:font typeface="Lato Ligh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Slab-bold.fntdata"/><Relationship Id="rId10" Type="http://schemas.openxmlformats.org/officeDocument/2006/relationships/font" Target="fonts/RobotoSlab-regular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SlabLight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17" Type="http://schemas.openxmlformats.org/officeDocument/2006/relationships/font" Target="fonts/LatoLight-bold.fntdata"/><Relationship Id="rId16" Type="http://schemas.openxmlformats.org/officeDocument/2006/relationships/font" Target="fonts/LatoLight-regular.fntdata"/><Relationship Id="rId5" Type="http://schemas.openxmlformats.org/officeDocument/2006/relationships/slide" Target="slides/slide1.xml"/><Relationship Id="rId19" Type="http://schemas.openxmlformats.org/officeDocument/2006/relationships/font" Target="fonts/LatoLight-boldItalic.fntdata"/><Relationship Id="rId6" Type="http://schemas.openxmlformats.org/officeDocument/2006/relationships/slide" Target="slides/slide2.xml"/><Relationship Id="rId18" Type="http://schemas.openxmlformats.org/officeDocument/2006/relationships/font" Target="fonts/LatoLight-italic.fntdata"/><Relationship Id="rId7" Type="http://schemas.openxmlformats.org/officeDocument/2006/relationships/slide" Target="slides/slide3.xml"/><Relationship Id="rId8" Type="http://schemas.openxmlformats.org/officeDocument/2006/relationships/font" Target="fonts/RobotoSlab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15c02d88c37_0_5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15c02d88c37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15c02d88c37_0_8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15c02d88c37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5c02d88c37_0_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15c02d88c37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2300611" y="990190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" name="Google Shape;20;p2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21" name="Google Shape;21;p2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24" name="Google Shape;24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32" name="Google Shape;32;p2"/>
          <p:cNvSpPr txBox="1"/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3" name="Google Shape;33;p2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2"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1"/>
          <p:cNvSpPr/>
          <p:nvPr/>
        </p:nvSpPr>
        <p:spPr>
          <a:xfrm>
            <a:off x="0" y="0"/>
            <a:ext cx="9144000" cy="5157300"/>
          </a:xfrm>
          <a:prstGeom prst="frame">
            <a:avLst>
              <a:gd fmla="val 7929" name="adj1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1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1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1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1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1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1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1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1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1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1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1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B6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5" name="Google Shape;285;p11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86" name="Google Shape;286;p11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8" name="Google Shape;288;p11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289" name="Google Shape;289;p11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7" name="Google Shape;297;p11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Aqua">
  <p:cSld name="BLANK_1"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2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2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2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2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2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2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2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2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2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2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2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2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2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2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B6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3" name="Google Shape;313;p12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14" name="Google Shape;314;p12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6" name="Google Shape;316;p12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17" name="Google Shape;317;p1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1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5" name="Google Shape;325;p12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Yellow">
  <p:cSld name="BLANK_1_1"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3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3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3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3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3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3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13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13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3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3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3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3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13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3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B6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41" name="Google Shape;341;p13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42" name="Google Shape;342;p13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4" name="Google Shape;344;p13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45" name="Google Shape;345;p1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3" name="Google Shape;353;p13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Magenta">
  <p:cSld name="BLANK_1_1_1"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14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14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14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4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14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14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14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14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14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4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4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C40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8" name="Google Shape;368;p14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69" name="Google Shape;369;p14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1" name="Google Shape;371;p14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72" name="Google Shape;372;p1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0" name="Google Shape;380;p14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2300611" y="990190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50" name="Google Shape;50;p3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" name="Google Shape;52;p3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53" name="Google Shape;53;p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61" name="Google Shape;61;p3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3"/>
          <p:cNvSpPr txBox="1"/>
          <p:nvPr>
            <p:ph type="ctrTitle"/>
          </p:nvPr>
        </p:nvSpPr>
        <p:spPr>
          <a:xfrm>
            <a:off x="2886100" y="1888150"/>
            <a:ext cx="33717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5" name="Google Shape;65;p3"/>
          <p:cNvSpPr txBox="1"/>
          <p:nvPr>
            <p:ph idx="1" type="subTitle"/>
          </p:nvPr>
        </p:nvSpPr>
        <p:spPr>
          <a:xfrm>
            <a:off x="2886100" y="2916252"/>
            <a:ext cx="33717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>
                <a:solidFill>
                  <a:schemeClr val="accent2"/>
                </a:solidFill>
              </a:defRPr>
            </a:lvl1pPr>
            <a:lvl2pPr lvl="1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 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 algn="ctr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4"/>
          <p:cNvSpPr/>
          <p:nvPr/>
        </p:nvSpPr>
        <p:spPr>
          <a:xfrm>
            <a:off x="3811800" y="-194800"/>
            <a:ext cx="1520400" cy="152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4"/>
          <p:cNvSpPr/>
          <p:nvPr/>
        </p:nvSpPr>
        <p:spPr>
          <a:xfrm>
            <a:off x="4982150" y="734775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3469949" y="810973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3109875" y="154418"/>
            <a:ext cx="508800" cy="5088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5395528" y="-85690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"/>
          <p:cNvSpPr/>
          <p:nvPr/>
        </p:nvSpPr>
        <p:spPr>
          <a:xfrm>
            <a:off x="-140400" y="3784204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8079301" y="4416226"/>
            <a:ext cx="879300" cy="8793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407150" y="4701449"/>
            <a:ext cx="336900" cy="336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8896576" y="4123321"/>
            <a:ext cx="292800" cy="2928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4"/>
          <p:cNvSpPr/>
          <p:nvPr/>
        </p:nvSpPr>
        <p:spPr>
          <a:xfrm>
            <a:off x="7800547" y="465330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8471997" y="4203227"/>
            <a:ext cx="93900" cy="93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>
            <a:off x="528659" y="350927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/>
          <p:nvPr/>
        </p:nvSpPr>
        <p:spPr>
          <a:xfrm>
            <a:off x="8327788" y="4664713"/>
            <a:ext cx="382244" cy="382244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B6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" name="Google Shape;81;p4"/>
          <p:cNvGrpSpPr/>
          <p:nvPr/>
        </p:nvGrpSpPr>
        <p:grpSpPr>
          <a:xfrm>
            <a:off x="154025" y="4093698"/>
            <a:ext cx="508851" cy="478711"/>
            <a:chOff x="5972700" y="2330200"/>
            <a:chExt cx="411625" cy="387275"/>
          </a:xfrm>
        </p:grpSpPr>
        <p:sp>
          <p:nvSpPr>
            <p:cNvPr id="82" name="Google Shape;82;p4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" name="Google Shape;84;p4"/>
          <p:cNvGrpSpPr/>
          <p:nvPr/>
        </p:nvGrpSpPr>
        <p:grpSpPr>
          <a:xfrm>
            <a:off x="5222963" y="889722"/>
            <a:ext cx="292923" cy="464285"/>
            <a:chOff x="6718575" y="2318625"/>
            <a:chExt cx="256950" cy="407375"/>
          </a:xfrm>
        </p:grpSpPr>
        <p:sp>
          <p:nvSpPr>
            <p:cNvPr id="85" name="Google Shape;85;p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4"/>
          <p:cNvSpPr txBox="1"/>
          <p:nvPr>
            <p:ph idx="1" type="body"/>
          </p:nvPr>
        </p:nvSpPr>
        <p:spPr>
          <a:xfrm>
            <a:off x="1242275" y="1704600"/>
            <a:ext cx="66597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i="1" sz="3000"/>
            </a:lvl1pPr>
            <a:lvl2pPr indent="-419100" lvl="1" marL="91440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i="1" sz="3000"/>
            </a:lvl2pPr>
            <a:lvl3pPr indent="-419100" lvl="2" marL="137160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i="1" sz="3000"/>
            </a:lvl3pPr>
            <a:lvl4pPr indent="-419100" lvl="3" marL="1828800" rtl="0" algn="ctr">
              <a:spcBef>
                <a:spcPts val="1000"/>
              </a:spcBef>
              <a:spcAft>
                <a:spcPts val="0"/>
              </a:spcAft>
              <a:buSzPts val="3000"/>
              <a:buChar char="◦"/>
              <a:defRPr i="1" sz="3000"/>
            </a:lvl4pPr>
            <a:lvl5pPr indent="-419100" lvl="4" marL="2286000" rtl="0" algn="ctr">
              <a:spcBef>
                <a:spcPts val="1000"/>
              </a:spcBef>
              <a:spcAft>
                <a:spcPts val="0"/>
              </a:spcAft>
              <a:buSzPts val="3000"/>
              <a:buChar char="◦"/>
              <a:defRPr i="1" sz="3000"/>
            </a:lvl5pPr>
            <a:lvl6pPr indent="-419100" lvl="5" marL="2743200" rtl="0" algn="ctr">
              <a:spcBef>
                <a:spcPts val="1000"/>
              </a:spcBef>
              <a:spcAft>
                <a:spcPts val="0"/>
              </a:spcAft>
              <a:buSzPts val="3000"/>
              <a:buChar char="◦"/>
              <a:defRPr i="1" sz="3000"/>
            </a:lvl6pPr>
            <a:lvl7pPr indent="-419100" lvl="6" marL="3200400" rtl="0" algn="ctr">
              <a:spcBef>
                <a:spcPts val="1000"/>
              </a:spcBef>
              <a:spcAft>
                <a:spcPts val="0"/>
              </a:spcAft>
              <a:buSzPts val="3000"/>
              <a:buChar char="◦"/>
              <a:defRPr i="1" sz="3000"/>
            </a:lvl7pPr>
            <a:lvl8pPr indent="-419100" lvl="7" marL="3657600" rtl="0" algn="ctr">
              <a:spcBef>
                <a:spcPts val="1000"/>
              </a:spcBef>
              <a:spcAft>
                <a:spcPts val="0"/>
              </a:spcAft>
              <a:buSzPts val="3000"/>
              <a:buChar char="◦"/>
              <a:defRPr i="1" sz="3000"/>
            </a:lvl8pPr>
            <a:lvl9pPr indent="-419100" lvl="8" marL="4114800" algn="ctr">
              <a:spcBef>
                <a:spcPts val="1000"/>
              </a:spcBef>
              <a:spcAft>
                <a:spcPts val="1000"/>
              </a:spcAft>
              <a:buSzPts val="3000"/>
              <a:buChar char="◦"/>
              <a:defRPr i="1" sz="3000"/>
            </a:lvl9pPr>
          </a:lstStyle>
          <a:p/>
        </p:txBody>
      </p:sp>
      <p:sp>
        <p:nvSpPr>
          <p:cNvPr id="94" name="Google Shape;94;p4"/>
          <p:cNvSpPr txBox="1"/>
          <p:nvPr/>
        </p:nvSpPr>
        <p:spPr>
          <a:xfrm>
            <a:off x="3593400" y="8930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600">
                <a:solidFill>
                  <a:srgbClr val="FFFFFF"/>
                </a:solidFill>
              </a:rPr>
              <a:t>“</a:t>
            </a:r>
            <a:endParaRPr b="1" sz="96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5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" name="Google Shape;110;p5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11" name="Google Shape;111;p5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3" name="Google Shape;113;p5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14" name="Google Shape;114;p5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5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23" name="Google Shape;123;p5"/>
          <p:cNvSpPr txBox="1"/>
          <p:nvPr>
            <p:ph idx="1" type="body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1pPr>
            <a:lvl2pPr indent="-355600" lvl="1" marL="9144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2pPr>
            <a:lvl3pPr indent="-355600" lvl="2" marL="1371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3pPr>
            <a:lvl4pPr indent="-355600" lvl="3" marL="18288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4pPr>
            <a:lvl5pPr indent="-355600" lvl="4" marL="22860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5pPr>
            <a:lvl6pPr indent="-355600" lvl="5" marL="27432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6pPr>
            <a:lvl7pPr indent="-355600" lvl="6" marL="32004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7pPr>
            <a:lvl8pPr indent="-355600" lvl="7" marL="3657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8pPr>
            <a:lvl9pPr indent="-355600" lvl="8" marL="4114800">
              <a:spcBef>
                <a:spcPts val="1000"/>
              </a:spcBef>
              <a:spcAft>
                <a:spcPts val="1000"/>
              </a:spcAft>
              <a:buSzPts val="20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9" name="Google Shape;139;p6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40" name="Google Shape;140;p6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6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2" name="Google Shape;142;p6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43" name="Google Shape;143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1" name="Google Shape;151;p6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52" name="Google Shape;152;p6"/>
          <p:cNvSpPr txBox="1"/>
          <p:nvPr>
            <p:ph idx="1" type="body"/>
          </p:nvPr>
        </p:nvSpPr>
        <p:spPr>
          <a:xfrm>
            <a:off x="2830925" y="1200150"/>
            <a:ext cx="2516400" cy="31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indent="-342900" lvl="1" marL="9144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indent="-342900" lvl="3" marL="18288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indent="-342900" lvl="4" marL="22860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indent="-342900" lvl="5" marL="27432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indent="-342900" lvl="6" marL="32004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indent="-342900" lvl="7" marL="36576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indent="-342900" lvl="8" marL="41148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/>
        </p:txBody>
      </p:sp>
      <p:sp>
        <p:nvSpPr>
          <p:cNvPr id="153" name="Google Shape;153;p6"/>
          <p:cNvSpPr txBox="1"/>
          <p:nvPr>
            <p:ph idx="2" type="body"/>
          </p:nvPr>
        </p:nvSpPr>
        <p:spPr>
          <a:xfrm>
            <a:off x="5651044" y="1200150"/>
            <a:ext cx="2671500" cy="31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indent="-342900" lvl="1" marL="9144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indent="-342900" lvl="3" marL="18288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indent="-342900" lvl="4" marL="22860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indent="-342900" lvl="5" marL="27432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indent="-342900" lvl="6" marL="32004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indent="-342900" lvl="7" marL="36576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indent="-342900" lvl="8" marL="41148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/>
        </p:txBody>
      </p:sp>
      <p:sp>
        <p:nvSpPr>
          <p:cNvPr id="154" name="Google Shape;154;p6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7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7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7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7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7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7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7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0" name="Google Shape;170;p7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71" name="Google Shape;171;p7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3" name="Google Shape;173;p7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74" name="Google Shape;174;p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2" name="Google Shape;182;p7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83" name="Google Shape;183;p7"/>
          <p:cNvSpPr txBox="1"/>
          <p:nvPr>
            <p:ph idx="1" type="body"/>
          </p:nvPr>
        </p:nvSpPr>
        <p:spPr>
          <a:xfrm>
            <a:off x="2683000" y="1428750"/>
            <a:ext cx="1858800" cy="27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indent="-311150" lvl="1" marL="914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indent="-311150" lvl="2" marL="1371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indent="-311150" lvl="3" marL="18288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indent="-311150" lvl="4" marL="22860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indent="-311150" lvl="5" marL="27432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indent="-311150" lvl="6" marL="3200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indent="-311150" lvl="7" marL="3657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indent="-311150" lvl="8" marL="411480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/>
        </p:txBody>
      </p:sp>
      <p:sp>
        <p:nvSpPr>
          <p:cNvPr id="184" name="Google Shape;184;p7"/>
          <p:cNvSpPr txBox="1"/>
          <p:nvPr>
            <p:ph idx="2" type="body"/>
          </p:nvPr>
        </p:nvSpPr>
        <p:spPr>
          <a:xfrm>
            <a:off x="4637114" y="1428750"/>
            <a:ext cx="1858800" cy="27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indent="-311150" lvl="1" marL="914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indent="-311150" lvl="2" marL="1371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indent="-311150" lvl="3" marL="18288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indent="-311150" lvl="4" marL="22860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indent="-311150" lvl="5" marL="27432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indent="-311150" lvl="6" marL="3200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indent="-311150" lvl="7" marL="3657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indent="-311150" lvl="8" marL="411480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/>
        </p:txBody>
      </p:sp>
      <p:sp>
        <p:nvSpPr>
          <p:cNvPr id="185" name="Google Shape;185;p7"/>
          <p:cNvSpPr txBox="1"/>
          <p:nvPr>
            <p:ph idx="3" type="body"/>
          </p:nvPr>
        </p:nvSpPr>
        <p:spPr>
          <a:xfrm>
            <a:off x="6591228" y="1428750"/>
            <a:ext cx="1858800" cy="27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indent="-311150" lvl="1" marL="914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indent="-311150" lvl="2" marL="1371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indent="-311150" lvl="3" marL="18288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indent="-311150" lvl="4" marL="22860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indent="-311150" lvl="5" marL="27432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indent="-311150" lvl="6" marL="32004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indent="-311150" lvl="7" marL="365760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indent="-311150" lvl="8" marL="411480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/>
        </p:txBody>
      </p:sp>
      <p:sp>
        <p:nvSpPr>
          <p:cNvPr id="186" name="Google Shape;186;p7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8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8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8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8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8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8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8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8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8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02BDC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2" name="Google Shape;202;p8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03" name="Google Shape;203;p8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5" name="Google Shape;205;p8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206" name="Google Shape;206;p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4" name="Google Shape;214;p8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15" name="Google Shape;215;p8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9"/>
          <p:cNvSpPr/>
          <p:nvPr/>
        </p:nvSpPr>
        <p:spPr>
          <a:xfrm>
            <a:off x="794200" y="78224"/>
            <a:ext cx="141600" cy="1416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9"/>
          <p:cNvSpPr/>
          <p:nvPr/>
        </p:nvSpPr>
        <p:spPr>
          <a:xfrm>
            <a:off x="-140400" y="150205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"/>
          <p:cNvSpPr/>
          <p:nvPr/>
        </p:nvSpPr>
        <p:spPr>
          <a:xfrm>
            <a:off x="8079301" y="377626"/>
            <a:ext cx="879300" cy="8793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9"/>
          <p:cNvSpPr/>
          <p:nvPr/>
        </p:nvSpPr>
        <p:spPr>
          <a:xfrm>
            <a:off x="696550" y="917625"/>
            <a:ext cx="336900" cy="336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9"/>
          <p:cNvSpPr/>
          <p:nvPr/>
        </p:nvSpPr>
        <p:spPr>
          <a:xfrm>
            <a:off x="8924303" y="119381"/>
            <a:ext cx="292800" cy="2928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9"/>
          <p:cNvSpPr/>
          <p:nvPr/>
        </p:nvSpPr>
        <p:spPr>
          <a:xfrm>
            <a:off x="7724347" y="76710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9"/>
          <p:cNvSpPr/>
          <p:nvPr/>
        </p:nvSpPr>
        <p:spPr>
          <a:xfrm>
            <a:off x="8923937" y="451941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9"/>
          <p:cNvSpPr/>
          <p:nvPr/>
        </p:nvSpPr>
        <p:spPr>
          <a:xfrm>
            <a:off x="528659" y="-124724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9"/>
          <p:cNvSpPr/>
          <p:nvPr/>
        </p:nvSpPr>
        <p:spPr>
          <a:xfrm>
            <a:off x="8327788" y="626113"/>
            <a:ext cx="382244" cy="382244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7" name="Google Shape;227;p9"/>
          <p:cNvGrpSpPr/>
          <p:nvPr/>
        </p:nvGrpSpPr>
        <p:grpSpPr>
          <a:xfrm>
            <a:off x="154025" y="438904"/>
            <a:ext cx="508851" cy="478711"/>
            <a:chOff x="5972700" y="2330200"/>
            <a:chExt cx="411625" cy="387275"/>
          </a:xfrm>
        </p:grpSpPr>
        <p:sp>
          <p:nvSpPr>
            <p:cNvPr id="228" name="Google Shape;228;p9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0" name="Google Shape;230;p9"/>
          <p:cNvSpPr txBox="1"/>
          <p:nvPr>
            <p:ph idx="1" type="body"/>
          </p:nvPr>
        </p:nvSpPr>
        <p:spPr>
          <a:xfrm>
            <a:off x="457200" y="41777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1000"/>
              </a:spcAft>
              <a:buSzPts val="1400"/>
              <a:buNone/>
              <a:defRPr sz="1400"/>
            </a:lvl1pPr>
          </a:lstStyle>
          <a:p/>
        </p:txBody>
      </p:sp>
      <p:sp>
        <p:nvSpPr>
          <p:cNvPr id="231" name="Google Shape;231;p9"/>
          <p:cNvSpPr/>
          <p:nvPr/>
        </p:nvSpPr>
        <p:spPr>
          <a:xfrm>
            <a:off x="7720375" y="103875"/>
            <a:ext cx="626400" cy="6264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2" name="Google Shape;232;p9"/>
          <p:cNvGrpSpPr/>
          <p:nvPr/>
        </p:nvGrpSpPr>
        <p:grpSpPr>
          <a:xfrm>
            <a:off x="7915421" y="229147"/>
            <a:ext cx="236882" cy="375437"/>
            <a:chOff x="6718575" y="2318625"/>
            <a:chExt cx="256950" cy="407375"/>
          </a:xfrm>
        </p:grpSpPr>
        <p:sp>
          <p:nvSpPr>
            <p:cNvPr id="233" name="Google Shape;233;p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1" name="Google Shape;241;p9"/>
          <p:cNvSpPr txBox="1"/>
          <p:nvPr>
            <p:ph idx="12" type="sldNum"/>
          </p:nvPr>
        </p:nvSpPr>
        <p:spPr>
          <a:xfrm>
            <a:off x="8117984" y="430368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0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0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0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0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0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0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0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0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0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0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0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0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0"/>
          <p:cNvSpPr/>
          <p:nvPr/>
        </p:nvSpPr>
        <p:spPr>
          <a:xfrm>
            <a:off x="8726411" y="3200065"/>
            <a:ext cx="336767" cy="336767"/>
          </a:xfrm>
          <a:custGeom>
            <a:rect b="b" l="l" r="r" t="t"/>
            <a:pathLst>
              <a:path extrusionOk="0" fill="none" h="16027" w="16027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cap="rnd" cmpd="sng" w="12175">
            <a:solidFill>
              <a:srgbClr val="FFB6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7" name="Google Shape;257;p10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58" name="Google Shape;258;p10"/>
            <p:cNvSpPr/>
            <p:nvPr/>
          </p:nvSpPr>
          <p:spPr>
            <a:xfrm>
              <a:off x="5972700" y="2476950"/>
              <a:ext cx="98050" cy="219825"/>
            </a:xfrm>
            <a:custGeom>
              <a:rect b="b" l="l" r="r" t="t"/>
              <a:pathLst>
                <a:path extrusionOk="0" fill="none" h="8793" w="3922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6078025" y="2330200"/>
              <a:ext cx="306300" cy="387275"/>
            </a:xfrm>
            <a:custGeom>
              <a:rect b="b" l="l" r="r" t="t"/>
              <a:pathLst>
                <a:path extrusionOk="0" fill="none" h="15491" w="12252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0" name="Google Shape;260;p10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261" name="Google Shape;261;p10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02BDC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9" name="Google Shape;269;p10"/>
          <p:cNvSpPr txBox="1"/>
          <p:nvPr>
            <p:ph idx="12" type="sldNum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○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indent="-355600" lvl="1" marL="914400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indent="-355600" lvl="2" marL="1371600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indent="-355600" lvl="3" marL="18288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indent="-355600" lvl="4" marL="22860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indent="-355600" lvl="5" marL="27432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indent="-355600" lvl="6" marL="3200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indent="-355600" lvl="7" marL="3657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indent="-355600" lvl="8" marL="411480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xnlvIzrTPs8" TargetMode="External"/><Relationship Id="rId4" Type="http://schemas.openxmlformats.org/officeDocument/2006/relationships/hyperlink" Target="https://www.youtube.com/playlist?list=PLD1Hjcbe9g7of7AUwpPLhX3uKjqNDY0Rc" TargetMode="External"/><Relationship Id="rId5" Type="http://schemas.openxmlformats.org/officeDocument/2006/relationships/hyperlink" Target="https://www.makeitcountonline.ca/msc/instructors/pdf/MSC-Teacher-Guide_en/Budgeting.pdf" TargetMode="External"/><Relationship Id="rId6" Type="http://schemas.openxmlformats.org/officeDocument/2006/relationships/hyperlink" Target="https://www.makeitcountonline.ca/msc/instructors/index_en.html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5"/>
          <p:cNvSpPr txBox="1"/>
          <p:nvPr>
            <p:ph type="ctrTitle"/>
          </p:nvPr>
        </p:nvSpPr>
        <p:spPr>
          <a:xfrm>
            <a:off x="2886150" y="2229900"/>
            <a:ext cx="3371700" cy="68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386" name="Google Shape;386;p15"/>
          <p:cNvSpPr txBox="1"/>
          <p:nvPr>
            <p:ph idx="1" type="subTitle"/>
          </p:nvPr>
        </p:nvSpPr>
        <p:spPr>
          <a:xfrm>
            <a:off x="2886100" y="3047952"/>
            <a:ext cx="33717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Financial Literacy</a:t>
            </a:r>
            <a:endParaRPr/>
          </a:p>
        </p:txBody>
      </p:sp>
      <p:sp>
        <p:nvSpPr>
          <p:cNvPr id="387" name="Google Shape;387;p15"/>
          <p:cNvSpPr txBox="1"/>
          <p:nvPr/>
        </p:nvSpPr>
        <p:spPr>
          <a:xfrm>
            <a:off x="7358350" y="3047950"/>
            <a:ext cx="1322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6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4</a:t>
            </a:r>
            <a:endParaRPr b="1" sz="96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6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Grade Four</a:t>
            </a:r>
            <a:endParaRPr/>
          </a:p>
        </p:txBody>
      </p:sp>
      <p:sp>
        <p:nvSpPr>
          <p:cNvPr id="393" name="Google Shape;393;p16"/>
          <p:cNvSpPr txBox="1"/>
          <p:nvPr>
            <p:ph idx="2" type="body"/>
          </p:nvPr>
        </p:nvSpPr>
        <p:spPr>
          <a:xfrm>
            <a:off x="3047831" y="604575"/>
            <a:ext cx="5318100" cy="31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hlink"/>
                </a:solidFill>
                <a:hlinkClick r:id="rId3"/>
              </a:rPr>
              <a:t>What is a credit card?</a:t>
            </a:r>
            <a:r>
              <a:rPr b="1" lang="en"/>
              <a:t> </a:t>
            </a:r>
            <a:r>
              <a:rPr lang="en"/>
              <a:t>(Easy Peasy Finance video)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4"/>
              </a:rPr>
              <a:t>Banking 101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/>
              <a:t>(Easy Peasy Finance playlist)</a:t>
            </a:r>
            <a:br>
              <a:rPr lang="en"/>
            </a:br>
            <a:r>
              <a:rPr lang="en"/>
              <a:t>A playlist exploring all sorts things banking and banking practices. Consider doing a jigsaw activity with your students by assigning a small group to each banking practice to teach back to the whole class.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hlink"/>
                </a:solidFill>
                <a:hlinkClick r:id="rId5"/>
              </a:rPr>
              <a:t>Budgeting</a:t>
            </a:r>
            <a:r>
              <a:rPr b="1" lang="en"/>
              <a:t> </a:t>
            </a:r>
            <a:r>
              <a:rPr b="1" lang="en"/>
              <a:t>(</a:t>
            </a:r>
            <a:r>
              <a:rPr b="1" lang="en" u="sng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Make It Count</a:t>
            </a:r>
            <a:r>
              <a:rPr b="1" lang="en"/>
              <a:t>)</a:t>
            </a:r>
            <a:br>
              <a:rPr b="1" lang="en"/>
            </a:br>
            <a:r>
              <a:rPr lang="en"/>
              <a:t>Students learn to track spending and savings over a one month period. (Note: Assumes students have an allowance or money to spend.)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7"/>
          <p:cNvSpPr txBox="1"/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Play</a:t>
            </a:r>
            <a:endParaRPr/>
          </a:p>
        </p:txBody>
      </p:sp>
      <p:sp>
        <p:nvSpPr>
          <p:cNvPr id="399" name="Google Shape;399;p17"/>
          <p:cNvSpPr txBox="1"/>
          <p:nvPr>
            <p:ph idx="2" type="body"/>
          </p:nvPr>
        </p:nvSpPr>
        <p:spPr>
          <a:xfrm>
            <a:off x="3037331" y="1011600"/>
            <a:ext cx="5318100" cy="31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Think about adding these board games to your rainy day or spare time activities, as they promote financial literacy and decision making.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Monopoly Junior (K - 2)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The Allowance Game (Gr 1-6)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Monopoly (Gr 3+)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The Game of Life (Gr 3+)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PayDay (Gr 3+)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Catan Junior (Gr 1+)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Catan (Gr 4+)</a:t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ent template">
  <a:themeElements>
    <a:clrScheme name="Custom 347">
      <a:dk1>
        <a:srgbClr val="4A5C65"/>
      </a:dk1>
      <a:lt1>
        <a:srgbClr val="FFFFFF"/>
      </a:lt1>
      <a:dk2>
        <a:srgbClr val="A6BCC9"/>
      </a:dk2>
      <a:lt2>
        <a:srgbClr val="DEE9F2"/>
      </a:lt2>
      <a:accent1>
        <a:srgbClr val="02BDC7"/>
      </a:accent1>
      <a:accent2>
        <a:srgbClr val="FFB600"/>
      </a:accent2>
      <a:accent3>
        <a:srgbClr val="FF9755"/>
      </a:accent3>
      <a:accent4>
        <a:srgbClr val="FD6C68"/>
      </a:accent4>
      <a:accent5>
        <a:srgbClr val="FC4067"/>
      </a:accent5>
      <a:accent6>
        <a:srgbClr val="A6BCC9"/>
      </a:accent6>
      <a:hlink>
        <a:srgbClr val="02BDC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