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Sue Ellen Francisco"/>
      <p:regular r:id="rId16"/>
    </p:embeddedFont>
    <p:embeddedFont>
      <p:font typeface="Englebert"/>
      <p:regular r:id="rId17"/>
    </p:embeddedFont>
    <p:embeddedFont>
      <p:font typeface="Poppins"/>
      <p:regular r:id="rId18"/>
      <p:bold r:id="rId19"/>
      <p:italic r:id="rId20"/>
      <p:boldItalic r:id="rId21"/>
    </p:embeddedFont>
    <p:embeddedFont>
      <p:font typeface="Abril Fatface"/>
      <p:regular r:id="rId22"/>
    </p:embeddedFont>
    <p:embeddedFont>
      <p:font typeface="Barlow Condensed"/>
      <p:regular r:id="rId23"/>
      <p:bold r:id="rId24"/>
      <p:italic r:id="rId25"/>
      <p:boldItalic r:id="rId26"/>
    </p:embeddedFont>
    <p:embeddedFont>
      <p:font typeface="Poppins Medium"/>
      <p:regular r:id="rId27"/>
      <p:bold r:id="rId28"/>
      <p:italic r:id="rId29"/>
      <p:boldItalic r:id="rId30"/>
    </p:embeddedFont>
    <p:embeddedFont>
      <p:font typeface="Shadows Into Light Two"/>
      <p:regular r:id="rId31"/>
    </p:embeddedFont>
    <p:embeddedFont>
      <p:font typeface="Love Ya Like A Sister"/>
      <p:regular r:id="rId32"/>
    </p:embeddedFont>
    <p:embeddedFont>
      <p:font typeface="Homemade Apple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A26B708-3087-40AF-B99E-CA2573F25AF1}">
  <a:tblStyle styleId="{BA26B708-3087-40AF-B99E-CA2573F25A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italic.fntdata"/><Relationship Id="rId22" Type="http://schemas.openxmlformats.org/officeDocument/2006/relationships/font" Target="fonts/AbrilFatface-regular.fntdata"/><Relationship Id="rId21" Type="http://schemas.openxmlformats.org/officeDocument/2006/relationships/font" Target="fonts/Poppins-boldItalic.fntdata"/><Relationship Id="rId24" Type="http://schemas.openxmlformats.org/officeDocument/2006/relationships/font" Target="fonts/BarlowCondensed-bold.fntdata"/><Relationship Id="rId23" Type="http://schemas.openxmlformats.org/officeDocument/2006/relationships/font" Target="fonts/BarlowCondense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BarlowCondensed-boldItalic.fntdata"/><Relationship Id="rId25" Type="http://schemas.openxmlformats.org/officeDocument/2006/relationships/font" Target="fonts/BarlowCondensed-italic.fntdata"/><Relationship Id="rId28" Type="http://schemas.openxmlformats.org/officeDocument/2006/relationships/font" Target="fonts/PoppinsMedium-bold.fntdata"/><Relationship Id="rId27" Type="http://schemas.openxmlformats.org/officeDocument/2006/relationships/font" Target="fonts/PoppinsMedium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Medium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ShadowsIntoLightTwo-regular.fntdata"/><Relationship Id="rId30" Type="http://schemas.openxmlformats.org/officeDocument/2006/relationships/font" Target="fonts/PoppinsMedium-boldItalic.fntdata"/><Relationship Id="rId11" Type="http://schemas.openxmlformats.org/officeDocument/2006/relationships/slide" Target="slides/slide5.xml"/><Relationship Id="rId33" Type="http://schemas.openxmlformats.org/officeDocument/2006/relationships/font" Target="fonts/HomemadeApple-regular.fntdata"/><Relationship Id="rId10" Type="http://schemas.openxmlformats.org/officeDocument/2006/relationships/slide" Target="slides/slide4.xml"/><Relationship Id="rId32" Type="http://schemas.openxmlformats.org/officeDocument/2006/relationships/font" Target="fonts/LoveYaLikeASister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Englebert-regular.fntdata"/><Relationship Id="rId16" Type="http://schemas.openxmlformats.org/officeDocument/2006/relationships/font" Target="fonts/SueEllenFrancisco-regular.fntdata"/><Relationship Id="rId19" Type="http://schemas.openxmlformats.org/officeDocument/2006/relationships/font" Target="fonts/Poppins-bold.fntdata"/><Relationship Id="rId18" Type="http://schemas.openxmlformats.org/officeDocument/2006/relationships/font" Target="fonts/Poppin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be.ab.ca/about-us/policies-and-regulations/Documents/Literacy-Framework.pdf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JR7GbAHntQ4" TargetMode="External"/><Relationship Id="rId3" Type="http://schemas.openxmlformats.org/officeDocument/2006/relationships/hyperlink" Target="https://www.youtube.com/watch?v=QtDEMHMRd8E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6OOYsYHVTj77vjyamflKxSr-zJMks2hx/view?usp=sharing" TargetMode="External"/><Relationship Id="rId3" Type="http://schemas.openxmlformats.org/officeDocument/2006/relationships/hyperlink" Target="https://www.pinterest.ca/anitakeppinger/vocabulary-books-with-big-words/" TargetMode="External"/><Relationship Id="rId4" Type="http://schemas.openxmlformats.org/officeDocument/2006/relationships/hyperlink" Target="https://www.readingrockets.org/article/transitioning-word-walls-sound-walls" TargetMode="External"/><Relationship Id="rId5" Type="http://schemas.openxmlformats.org/officeDocument/2006/relationships/hyperlink" Target="https://www.readingrockets.org/blogs/shanahan-literacy/what-should-morphology-instruction-look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5fe5db81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5fe5db81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fe5db81e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fe5db81e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fe5db81e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5fe5db81e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5fe5db81e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5fe5db81e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Organizing ideas throughout the grades.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5fe5db81e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5fe5db81e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1be6a411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1be6a411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Literacy Framework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https://cbe.ab.ca/about-us/policies-and-regulations/Documents/Literacy-Framework.pdf</a:t>
            </a:r>
            <a:r>
              <a:rPr lang="en-GB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31be6a4110_0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31be6a4110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https://www.youtube.com/watch?v=JR7GbAHntQ4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Scarborough’s Reading Rope - leading researcher of Early Language development- Hollis Scarborough- 2001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https://www.youtube.com/watch?v=QtDEMHMRd8E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Gough and Tunmer’s model explains that reading comprehension is a product of decoding and language comprehension, both of which are necessary.- 1996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43e94939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43e94939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31be6a411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31be6a411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Explicit instruction (Vocabulary </a:t>
            </a:r>
            <a:r>
              <a:rPr lang="en-GB"/>
              <a:t>Activities</a:t>
            </a:r>
            <a:r>
              <a:rPr lang="en-GB"/>
              <a:t> Fancy Nancy) 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https://drive.google.com/file/d/16OOYsYHVTj77vjyamflKxSr-zJMks2hx/view?usp=sharing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Books with Big Words (Mentor Texts Pinterest List)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https://www.pinterest.ca/anitakeppinger/vocabulary-books-with-big-words/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Transitioning from Word Walls to Sound Walls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https://www.readingrockets.org/article/transitioning-word-walls-sound-walls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Morphology Instruction Should Look Like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https://www.readingrockets.org/blogs/shanahan-literacy/what-should-morphology-instruction-look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9.png"/><Relationship Id="rId12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" name="Google Shape;21;p2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" name="Google Shape;22;p2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" name="Google Shape;23;p2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" name="Google Shape;24;p2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5" name="Google Shape;25;p2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" name="Google Shape;3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/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0" name="Google Shape;23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1" name="Google Shape;231;p11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11"/>
          <p:cNvCxnSpPr>
            <a:endCxn id="231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11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7" name="Google Shape;237;p11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8" name="Google Shape;238;p11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9" name="Google Shape;239;p11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0" name="Google Shape;240;p11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1" name="Google Shape;241;p11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42" name="Google Shape;242;p11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243" name="Google Shape;243;p1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4" name="Google Shape;244;p1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5" name="Google Shape;245;p1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6" name="Google Shape;246;p1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47" name="Google Shape;247;p1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48" name="Google Shape;24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52" name="Google Shape;252;p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53" name="Google Shape;253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54" name="Google Shape;2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Sue Ellen Francisco"/>
              <a:buNone/>
              <a:defRPr sz="48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</a:lstStyle>
          <a:p/>
        </p:txBody>
      </p:sp>
      <p:sp>
        <p:nvSpPr>
          <p:cNvPr id="257" name="Google Shape;2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>
            <a:off x="6275779" y="94"/>
            <a:ext cx="1553887" cy="2252874"/>
            <a:chOff x="531948" y="-845"/>
            <a:chExt cx="4572947" cy="6637815"/>
          </a:xfrm>
        </p:grpSpPr>
        <p:sp>
          <p:nvSpPr>
            <p:cNvPr id="259" name="Google Shape;25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3" name="Google Shape;263;p13"/>
            <p:cNvCxnSpPr>
              <a:endCxn id="259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4" name="Google Shape;26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5" name="Google Shape;26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6" name="Google Shape;26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7" name="Google Shape;26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8" name="Google Shape;26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9" name="Google Shape;26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70" name="Google Shape;27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71" name="Google Shape;27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2" name="Google Shape;27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3" name="Google Shape;27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4" name="Google Shape;27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75" name="Google Shape;27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76" name="Google Shape;27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279" name="Google Shape;279;p1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3" name="Google Shape;283;p13"/>
            <p:cNvCxnSpPr>
              <a:endCxn id="279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4" name="Google Shape;284;p1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5" name="Google Shape;285;p1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6" name="Google Shape;286;p1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7" name="Google Shape;287;p1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8" name="Google Shape;288;p1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9" name="Google Shape;289;p1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90" name="Google Shape;290;p1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91" name="Google Shape;291;p1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96" name="Google Shape;296;p1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3" name="Google Shape;303;p15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4" name="Google Shape;304;p15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5" name="Google Shape;305;p15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6" name="Google Shape;306;p15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7" name="Google Shape;307;p15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08" name="Google Shape;308;p15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09" name="Google Shape;309;p15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0" name="Google Shape;310;p15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311" name="Google Shape;311;p15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12" name="Google Shape;312;p15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pic>
        <p:nvPicPr>
          <p:cNvPr descr="Imagen que contiene cubierto, papel, puesto, blanco&#10;&#10;Descripción generada automáticamente" id="313" name="Google Shape;31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536813" y="1562012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4" name="Google Shape;31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3482">
            <a:off x="4014638" y="1562013"/>
            <a:ext cx="1174149" cy="127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5" name="Google Shape;31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5753538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316" name="Google Shape;3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7492463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317" name="Google Shape;3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200" y="1628774"/>
            <a:ext cx="1446949" cy="13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6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" name="Google Shape;323;p16"/>
          <p:cNvCxnSpPr>
            <a:endCxn id="319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4" name="Google Shape;324;p16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6" name="Google Shape;326;p16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7" name="Google Shape;327;p16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8" name="Google Shape;328;p16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29" name="Google Shape;329;p16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30" name="Google Shape;330;p16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331" name="Google Shape;331;p1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2" name="Google Shape;332;p1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3" name="Google Shape;333;p1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4" name="Google Shape;334;p1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35" name="Google Shape;335;p1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36" name="Google Shape;33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/>
        </p:txBody>
      </p:sp>
      <p:sp>
        <p:nvSpPr>
          <p:cNvPr id="338" name="Google Shape;33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1" name="Google Shape;341;p17"/>
          <p:cNvSpPr txBox="1"/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2" name="Google Shape;342;p17"/>
          <p:cNvSpPr txBox="1"/>
          <p:nvPr>
            <p:ph idx="1" type="subTitle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3" name="Google Shape;343;p17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7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7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17"/>
          <p:cNvCxnSpPr>
            <a:endCxn id="343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8" name="Google Shape;348;p17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9" name="Google Shape;349;p17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0" name="Google Shape;350;p17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1" name="Google Shape;351;p17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2" name="Google Shape;352;p17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53" name="Google Shape;353;p17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54" name="Google Shape;354;p17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355" name="Google Shape;355;p17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6" name="Google Shape;356;p17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7" name="Google Shape;357;p17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8" name="Google Shape;358;p17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59" name="Google Shape;359;p17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60" name="Google Shape;36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8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sz="2100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lang="en-GB" u="sng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65" name="Google Shape;365;p18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6" name="Google Shape;366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10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53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253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8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sz="1800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 Three columns">
  <p:cSld name="CUSTOM_8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/>
          <p:nvPr>
            <p:ph idx="1" type="subTitle"/>
          </p:nvPr>
        </p:nvSpPr>
        <p:spPr>
          <a:xfrm>
            <a:off x="913169" y="1407352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3" name="Google Shape;373;p19"/>
          <p:cNvSpPr txBox="1"/>
          <p:nvPr>
            <p:ph idx="2" type="subTitle"/>
          </p:nvPr>
        </p:nvSpPr>
        <p:spPr>
          <a:xfrm>
            <a:off x="913169" y="2611020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4" name="Google Shape;374;p19"/>
          <p:cNvSpPr txBox="1"/>
          <p:nvPr>
            <p:ph idx="3" type="subTitle"/>
          </p:nvPr>
        </p:nvSpPr>
        <p:spPr>
          <a:xfrm>
            <a:off x="913169" y="3814688"/>
            <a:ext cx="731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 sz="1400"/>
            </a:lvl9pPr>
          </a:lstStyle>
          <a:p/>
        </p:txBody>
      </p:sp>
      <p:sp>
        <p:nvSpPr>
          <p:cNvPr id="375" name="Google Shape;375;p19"/>
          <p:cNvSpPr txBox="1"/>
          <p:nvPr>
            <p:ph type="title"/>
          </p:nvPr>
        </p:nvSpPr>
        <p:spPr>
          <a:xfrm>
            <a:off x="913163" y="440597"/>
            <a:ext cx="73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76" name="Google Shape;376;p19"/>
          <p:cNvSpPr txBox="1"/>
          <p:nvPr>
            <p:ph idx="4" type="body"/>
          </p:nvPr>
        </p:nvSpPr>
        <p:spPr>
          <a:xfrm>
            <a:off x="913163" y="1735814"/>
            <a:ext cx="7316400" cy="6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7" name="Google Shape;377;p19"/>
          <p:cNvSpPr txBox="1"/>
          <p:nvPr>
            <p:ph idx="5" type="body"/>
          </p:nvPr>
        </p:nvSpPr>
        <p:spPr>
          <a:xfrm>
            <a:off x="913163" y="2930908"/>
            <a:ext cx="7316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8" name="Google Shape;378;p19"/>
          <p:cNvSpPr txBox="1"/>
          <p:nvPr>
            <p:ph idx="6" type="body"/>
          </p:nvPr>
        </p:nvSpPr>
        <p:spPr>
          <a:xfrm>
            <a:off x="913163" y="4124653"/>
            <a:ext cx="73176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💡"/>
              <a:defRPr sz="11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💡"/>
              <a:defRPr sz="1100"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💡"/>
              <a:defRPr sz="1100"/>
            </a:lvl9pPr>
          </a:lstStyle>
          <a:p/>
        </p:txBody>
      </p:sp>
      <p:sp>
        <p:nvSpPr>
          <p:cNvPr id="379" name="Google Shape;379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 Six columns">
  <p:cSld name="CUSTOM_1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"/>
          <p:cNvSpPr txBox="1"/>
          <p:nvPr>
            <p:ph idx="1" type="subTitle"/>
          </p:nvPr>
        </p:nvSpPr>
        <p:spPr>
          <a:xfrm>
            <a:off x="3428831" y="359467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2" name="Google Shape;382;p20"/>
          <p:cNvSpPr txBox="1"/>
          <p:nvPr>
            <p:ph idx="2" type="subTitle"/>
          </p:nvPr>
        </p:nvSpPr>
        <p:spPr>
          <a:xfrm>
            <a:off x="6286331" y="359467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3" name="Google Shape;383;p20"/>
          <p:cNvSpPr txBox="1"/>
          <p:nvPr>
            <p:ph idx="3" type="subTitle"/>
          </p:nvPr>
        </p:nvSpPr>
        <p:spPr>
          <a:xfrm>
            <a:off x="6286340" y="162973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4" name="Google Shape;384;p20"/>
          <p:cNvSpPr txBox="1"/>
          <p:nvPr>
            <p:ph idx="4" type="subTitle"/>
          </p:nvPr>
        </p:nvSpPr>
        <p:spPr>
          <a:xfrm>
            <a:off x="3428840" y="1635712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5" name="Google Shape;385;p20"/>
          <p:cNvSpPr txBox="1"/>
          <p:nvPr>
            <p:ph idx="5" type="subTitle"/>
          </p:nvPr>
        </p:nvSpPr>
        <p:spPr>
          <a:xfrm>
            <a:off x="3428840" y="2615193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6" name="Google Shape;386;p20"/>
          <p:cNvSpPr txBox="1"/>
          <p:nvPr>
            <p:ph idx="6" type="subTitle"/>
          </p:nvPr>
        </p:nvSpPr>
        <p:spPr>
          <a:xfrm>
            <a:off x="6286340" y="2601285"/>
            <a:ext cx="243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b="1"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b="1"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b="1" sz="1500"/>
            </a:lvl9pPr>
          </a:lstStyle>
          <a:p/>
        </p:txBody>
      </p:sp>
      <p:sp>
        <p:nvSpPr>
          <p:cNvPr id="387" name="Google Shape;387;p20"/>
          <p:cNvSpPr txBox="1"/>
          <p:nvPr>
            <p:ph type="title"/>
          </p:nvPr>
        </p:nvSpPr>
        <p:spPr>
          <a:xfrm>
            <a:off x="281813" y="242813"/>
            <a:ext cx="86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88" name="Google Shape;388;p20"/>
          <p:cNvSpPr txBox="1"/>
          <p:nvPr>
            <p:ph idx="7" type="body"/>
          </p:nvPr>
        </p:nvSpPr>
        <p:spPr>
          <a:xfrm>
            <a:off x="3428840" y="194235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89" name="Google Shape;389;p20"/>
          <p:cNvSpPr txBox="1"/>
          <p:nvPr>
            <p:ph idx="8" type="body"/>
          </p:nvPr>
        </p:nvSpPr>
        <p:spPr>
          <a:xfrm>
            <a:off x="6286340" y="291390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0" name="Google Shape;390;p20"/>
          <p:cNvSpPr txBox="1"/>
          <p:nvPr>
            <p:ph idx="9" type="body"/>
          </p:nvPr>
        </p:nvSpPr>
        <p:spPr>
          <a:xfrm>
            <a:off x="3428840" y="291390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1" name="Google Shape;391;p20"/>
          <p:cNvSpPr txBox="1"/>
          <p:nvPr>
            <p:ph idx="13" type="body"/>
          </p:nvPr>
        </p:nvSpPr>
        <p:spPr>
          <a:xfrm>
            <a:off x="3428831" y="3914325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2" name="Google Shape;392;p20"/>
          <p:cNvSpPr txBox="1"/>
          <p:nvPr>
            <p:ph idx="14" type="body"/>
          </p:nvPr>
        </p:nvSpPr>
        <p:spPr>
          <a:xfrm>
            <a:off x="6286340" y="1942350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3" name="Google Shape;393;p20"/>
          <p:cNvSpPr txBox="1"/>
          <p:nvPr>
            <p:ph idx="15" type="body"/>
          </p:nvPr>
        </p:nvSpPr>
        <p:spPr>
          <a:xfrm>
            <a:off x="6286331" y="3893381"/>
            <a:ext cx="24378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💡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394" name="Google Shape;394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cubierto, papel, puesto, blanco&#10;&#10;Descripción generada automáticamente"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3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35" name="Google Shape;3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" name="Google Shape;39;p3"/>
            <p:cNvCxnSpPr>
              <a:endCxn id="3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" name="Google Shape;4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1" name="Google Shape;4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2" name="Google Shape;4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3" name="Google Shape;4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4" name="Google Shape;4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5" name="Google Shape;4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46" name="Google Shape;4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47" name="Google Shape;4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52" name="Google Shape;5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55" name="Google Shape;5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Google Shape;59;p3"/>
            <p:cNvCxnSpPr>
              <a:endCxn id="55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0" name="Google Shape;6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3" name="Google Shape;6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4" name="Google Shape;6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5" name="Google Shape;6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66" name="Google Shape;6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67" name="Google Shape;6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72" name="Google Shape;7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3"/>
          <p:cNvSpPr txBox="1"/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5" name="Google Shape;7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3 Talking Points">
  <p:cSld name="CUSTOM_2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1"/>
          <p:cNvSpPr txBox="1"/>
          <p:nvPr>
            <p:ph type="title"/>
          </p:nvPr>
        </p:nvSpPr>
        <p:spPr>
          <a:xfrm>
            <a:off x="368100" y="415969"/>
            <a:ext cx="8407800" cy="11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97" name="Google Shape;397;p21"/>
          <p:cNvSpPr txBox="1"/>
          <p:nvPr>
            <p:ph idx="1" type="body"/>
          </p:nvPr>
        </p:nvSpPr>
        <p:spPr>
          <a:xfrm>
            <a:off x="368081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98" name="Google Shape;398;p21"/>
          <p:cNvSpPr txBox="1"/>
          <p:nvPr>
            <p:ph idx="2" type="body"/>
          </p:nvPr>
        </p:nvSpPr>
        <p:spPr>
          <a:xfrm>
            <a:off x="3336525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399" name="Google Shape;399;p21"/>
          <p:cNvSpPr txBox="1"/>
          <p:nvPr>
            <p:ph idx="3" type="body"/>
          </p:nvPr>
        </p:nvSpPr>
        <p:spPr>
          <a:xfrm>
            <a:off x="368081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0" name="Google Shape;400;p21"/>
          <p:cNvSpPr txBox="1"/>
          <p:nvPr>
            <p:ph idx="4" type="body"/>
          </p:nvPr>
        </p:nvSpPr>
        <p:spPr>
          <a:xfrm>
            <a:off x="3336525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1" name="Google Shape;401;p21"/>
          <p:cNvSpPr txBox="1"/>
          <p:nvPr>
            <p:ph idx="5" type="title"/>
          </p:nvPr>
        </p:nvSpPr>
        <p:spPr>
          <a:xfrm>
            <a:off x="368081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2" name="Google Shape;402;p21"/>
          <p:cNvSpPr txBox="1"/>
          <p:nvPr>
            <p:ph idx="6" type="title"/>
          </p:nvPr>
        </p:nvSpPr>
        <p:spPr>
          <a:xfrm>
            <a:off x="3336525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3" name="Google Shape;403;p21"/>
          <p:cNvSpPr txBox="1"/>
          <p:nvPr>
            <p:ph idx="7" type="title"/>
          </p:nvPr>
        </p:nvSpPr>
        <p:spPr>
          <a:xfrm>
            <a:off x="368081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4" name="Google Shape;404;p21"/>
          <p:cNvSpPr txBox="1"/>
          <p:nvPr>
            <p:ph idx="8" type="title"/>
          </p:nvPr>
        </p:nvSpPr>
        <p:spPr>
          <a:xfrm>
            <a:off x="3336525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5" name="Google Shape;405;p21"/>
          <p:cNvSpPr txBox="1"/>
          <p:nvPr>
            <p:ph idx="9" type="body"/>
          </p:nvPr>
        </p:nvSpPr>
        <p:spPr>
          <a:xfrm>
            <a:off x="6304969" y="2342527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6" name="Google Shape;406;p21"/>
          <p:cNvSpPr txBox="1"/>
          <p:nvPr>
            <p:ph idx="13" type="body"/>
          </p:nvPr>
        </p:nvSpPr>
        <p:spPr>
          <a:xfrm>
            <a:off x="6304969" y="3873322"/>
            <a:ext cx="2471100" cy="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07" name="Google Shape;407;p21"/>
          <p:cNvSpPr txBox="1"/>
          <p:nvPr>
            <p:ph idx="14" type="title"/>
          </p:nvPr>
        </p:nvSpPr>
        <p:spPr>
          <a:xfrm>
            <a:off x="6304969" y="1820700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8" name="Google Shape;408;p21"/>
          <p:cNvSpPr txBox="1"/>
          <p:nvPr>
            <p:ph idx="15" type="title"/>
          </p:nvPr>
        </p:nvSpPr>
        <p:spPr>
          <a:xfrm>
            <a:off x="6304969" y="3351494"/>
            <a:ext cx="2471100" cy="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drich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09" name="Google Shape;409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 Two columns">
  <p:cSld name="CUSTOM_4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"/>
          <p:cNvSpPr txBox="1"/>
          <p:nvPr>
            <p:ph type="title"/>
          </p:nvPr>
        </p:nvSpPr>
        <p:spPr>
          <a:xfrm>
            <a:off x="615038" y="460669"/>
            <a:ext cx="7914000" cy="10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12" name="Google Shape;412;p22"/>
          <p:cNvSpPr txBox="1"/>
          <p:nvPr>
            <p:ph idx="1" type="body"/>
          </p:nvPr>
        </p:nvSpPr>
        <p:spPr>
          <a:xfrm>
            <a:off x="655012" y="2063100"/>
            <a:ext cx="3720600" cy="23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3" name="Google Shape;413;p22"/>
          <p:cNvSpPr txBox="1"/>
          <p:nvPr>
            <p:ph idx="2" type="body"/>
          </p:nvPr>
        </p:nvSpPr>
        <p:spPr>
          <a:xfrm>
            <a:off x="4848109" y="2054288"/>
            <a:ext cx="3720900" cy="23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4" name="Google Shape;414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4 Section Title">
  <p:cSld name="CUSTOM_3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"/>
          <p:cNvSpPr txBox="1"/>
          <p:nvPr>
            <p:ph type="title"/>
          </p:nvPr>
        </p:nvSpPr>
        <p:spPr>
          <a:xfrm>
            <a:off x="478800" y="1966238"/>
            <a:ext cx="81864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ldrich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17" name="Google Shape;417;p23"/>
          <p:cNvSpPr txBox="1"/>
          <p:nvPr>
            <p:ph idx="1" type="body"/>
          </p:nvPr>
        </p:nvSpPr>
        <p:spPr>
          <a:xfrm>
            <a:off x="478800" y="3528975"/>
            <a:ext cx="818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 algn="ctr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 algn="ctr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418" name="Google Shape;418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 Text and Image">
  <p:cSld name="CUSTOM_9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"/>
          <p:cNvSpPr txBox="1"/>
          <p:nvPr>
            <p:ph type="title"/>
          </p:nvPr>
        </p:nvSpPr>
        <p:spPr>
          <a:xfrm>
            <a:off x="308456" y="1295250"/>
            <a:ext cx="3343800" cy="17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2pPr>
            <a:lvl3pPr lvl="2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3pPr>
            <a:lvl4pPr lvl="3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4pPr>
            <a:lvl5pPr lvl="4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5pPr>
            <a:lvl6pPr lvl="5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6pPr>
            <a:lvl7pPr lvl="6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7pPr>
            <a:lvl8pPr lvl="7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8pPr>
            <a:lvl9pPr lvl="8" rtl="0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9pPr>
          </a:lstStyle>
          <a:p/>
        </p:txBody>
      </p:sp>
      <p:sp>
        <p:nvSpPr>
          <p:cNvPr id="421" name="Google Shape;421;p24"/>
          <p:cNvSpPr txBox="1"/>
          <p:nvPr>
            <p:ph idx="1" type="subTitle"/>
          </p:nvPr>
        </p:nvSpPr>
        <p:spPr>
          <a:xfrm>
            <a:off x="308456" y="3772331"/>
            <a:ext cx="33438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22" name="Google Shape;422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 Free writting">
  <p:cSld name="CUSTOM_21_1_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"/>
          <p:cNvSpPr/>
          <p:nvPr/>
        </p:nvSpPr>
        <p:spPr>
          <a:xfrm flipH="1">
            <a:off x="221138" y="1089113"/>
            <a:ext cx="8701800" cy="3871500"/>
          </a:xfrm>
          <a:prstGeom prst="roundRect">
            <a:avLst>
              <a:gd fmla="val 4889" name="adj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425" name="Google Shape;425;p25"/>
          <p:cNvSpPr/>
          <p:nvPr/>
        </p:nvSpPr>
        <p:spPr>
          <a:xfrm flipH="1">
            <a:off x="385903" y="878494"/>
            <a:ext cx="2172600" cy="4713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428" name="Google Shape;428;p2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1pPr>
            <a:lvl2pPr indent="-3429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2pPr>
            <a:lvl3pPr indent="-3429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3pPr>
            <a:lvl4pPr indent="-3429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4pPr>
            <a:lvl5pPr indent="-3429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💡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💡"/>
              <a:defRPr/>
            </a:lvl9pPr>
          </a:lstStyle>
          <a:p/>
        </p:txBody>
      </p:sp>
      <p:sp>
        <p:nvSpPr>
          <p:cNvPr id="429" name="Google Shape;429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8" name="Google Shape;78;p4"/>
          <p:cNvSpPr txBox="1"/>
          <p:nvPr>
            <p:ph idx="1" type="body"/>
          </p:nvPr>
        </p:nvSpPr>
        <p:spPr>
          <a:xfrm>
            <a:off x="311700" y="1240025"/>
            <a:ext cx="5370900" cy="33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79" name="Google Shape;79;p4"/>
          <p:cNvSpPr txBox="1"/>
          <p:nvPr>
            <p:ph idx="12" type="sldNum"/>
          </p:nvPr>
        </p:nvSpPr>
        <p:spPr>
          <a:xfrm>
            <a:off x="8447508" y="45688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6999555" y="2661287"/>
            <a:ext cx="1908256" cy="389751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" name="Google Shape;81;p4"/>
          <p:cNvCxnSpPr>
            <a:endCxn id="80" idx="2"/>
          </p:cNvCxnSpPr>
          <p:nvPr/>
        </p:nvCxnSpPr>
        <p:spPr>
          <a:xfrm rot="10800000">
            <a:off x="6999555" y="2856162"/>
            <a:ext cx="308400" cy="17685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2" name="Google Shape;82;p4"/>
          <p:cNvCxnSpPr/>
          <p:nvPr/>
        </p:nvCxnSpPr>
        <p:spPr>
          <a:xfrm flipH="1">
            <a:off x="8601196" y="2867161"/>
            <a:ext cx="307298" cy="1767585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3" name="Google Shape;83;p4"/>
          <p:cNvSpPr/>
          <p:nvPr/>
        </p:nvSpPr>
        <p:spPr>
          <a:xfrm>
            <a:off x="7311282" y="4436446"/>
            <a:ext cx="1289337" cy="354413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crema, papel, rosquilla, tabla&#10;&#10;Descripción generada automáticamente" id="84" name="Google Shape;8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5766" y="4180492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4"/>
          <p:cNvGrpSpPr/>
          <p:nvPr/>
        </p:nvGrpSpPr>
        <p:grpSpPr>
          <a:xfrm>
            <a:off x="7219839" y="2660739"/>
            <a:ext cx="1547344" cy="394405"/>
            <a:chOff x="9162093" y="2888535"/>
            <a:chExt cx="2469823" cy="686400"/>
          </a:xfrm>
        </p:grpSpPr>
        <p:cxnSp>
          <p:nvCxnSpPr>
            <p:cNvPr id="86" name="Google Shape;86;p4"/>
            <p:cNvCxnSpPr/>
            <p:nvPr/>
          </p:nvCxnSpPr>
          <p:spPr>
            <a:xfrm rot="10800000">
              <a:off x="9162093" y="3045953"/>
              <a:ext cx="351300" cy="454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7" name="Google Shape;87;p4"/>
            <p:cNvCxnSpPr/>
            <p:nvPr/>
          </p:nvCxnSpPr>
          <p:spPr>
            <a:xfrm rot="10800000">
              <a:off x="9574967" y="2974342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8" name="Google Shape;88;p4"/>
            <p:cNvCxnSpPr/>
            <p:nvPr/>
          </p:nvCxnSpPr>
          <p:spPr>
            <a:xfrm rot="10800000">
              <a:off x="10084649" y="2908739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89" name="Google Shape;89;p4"/>
            <p:cNvCxnSpPr/>
            <p:nvPr/>
          </p:nvCxnSpPr>
          <p:spPr>
            <a:xfrm rot="10800000">
              <a:off x="10618554" y="2921860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0" name="Google Shape;90;p4"/>
            <p:cNvCxnSpPr/>
            <p:nvPr/>
          </p:nvCxnSpPr>
          <p:spPr>
            <a:xfrm rot="10800000">
              <a:off x="11128236" y="2953147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1" name="Google Shape;91;p4"/>
            <p:cNvCxnSpPr/>
            <p:nvPr/>
          </p:nvCxnSpPr>
          <p:spPr>
            <a:xfrm flipH="1">
              <a:off x="11051416" y="3035887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2" name="Google Shape;92;p4"/>
            <p:cNvCxnSpPr/>
            <p:nvPr/>
          </p:nvCxnSpPr>
          <p:spPr>
            <a:xfrm flipH="1">
              <a:off x="10543763" y="2982396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3" name="Google Shape;93;p4"/>
            <p:cNvCxnSpPr/>
            <p:nvPr/>
          </p:nvCxnSpPr>
          <p:spPr>
            <a:xfrm flipH="1">
              <a:off x="9921062" y="2888535"/>
              <a:ext cx="633900" cy="6864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4" name="Google Shape;94;p4"/>
            <p:cNvCxnSpPr/>
            <p:nvPr/>
          </p:nvCxnSpPr>
          <p:spPr>
            <a:xfrm flipH="1">
              <a:off x="9419553" y="2930924"/>
              <a:ext cx="426900" cy="5358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papel, rosquilla, tabla&#10;&#10;Descripción generada automáticamente" id="95" name="Google Shape;9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7412304" y="4089634"/>
            <a:ext cx="525477" cy="534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96" name="Google Shape;9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079717" y="3871713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4"/>
          <p:cNvGrpSpPr/>
          <p:nvPr/>
        </p:nvGrpSpPr>
        <p:grpSpPr>
          <a:xfrm>
            <a:off x="7023537" y="2894304"/>
            <a:ext cx="1866662" cy="1861631"/>
            <a:chOff x="7921705" y="2253592"/>
            <a:chExt cx="2979508" cy="3239873"/>
          </a:xfrm>
        </p:grpSpPr>
        <p:cxnSp>
          <p:nvCxnSpPr>
            <p:cNvPr id="98" name="Google Shape;98;p4"/>
            <p:cNvCxnSpPr/>
            <p:nvPr/>
          </p:nvCxnSpPr>
          <p:spPr>
            <a:xfrm rot="10800000">
              <a:off x="10325120" y="2404369"/>
              <a:ext cx="453900" cy="52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99" name="Google Shape;99;p4"/>
            <p:cNvGrpSpPr/>
            <p:nvPr/>
          </p:nvGrpSpPr>
          <p:grpSpPr>
            <a:xfrm>
              <a:off x="7921705" y="2253592"/>
              <a:ext cx="2979508" cy="3239873"/>
              <a:chOff x="7915648" y="2247536"/>
              <a:chExt cx="2979508" cy="3239873"/>
            </a:xfrm>
          </p:grpSpPr>
          <p:cxnSp>
            <p:nvCxnSpPr>
              <p:cNvPr id="100" name="Google Shape;100;p4"/>
              <p:cNvCxnSpPr/>
              <p:nvPr/>
            </p:nvCxnSpPr>
            <p:spPr>
              <a:xfrm rot="10800000">
                <a:off x="7915648" y="2247536"/>
                <a:ext cx="2518200" cy="29487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1" name="Google Shape;101;p4"/>
              <p:cNvCxnSpPr/>
              <p:nvPr/>
            </p:nvCxnSpPr>
            <p:spPr>
              <a:xfrm rot="10800000">
                <a:off x="8055875" y="3102460"/>
                <a:ext cx="2076600" cy="23118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2" name="Google Shape;102;p4"/>
              <p:cNvCxnSpPr/>
              <p:nvPr/>
            </p:nvCxnSpPr>
            <p:spPr>
              <a:xfrm rot="10800000">
                <a:off x="8153984" y="3793989"/>
                <a:ext cx="1510800" cy="16803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 rot="10800000">
                <a:off x="8275911" y="4491244"/>
                <a:ext cx="880200" cy="9891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 rot="10800000">
                <a:off x="8654020" y="2449800"/>
                <a:ext cx="1852500" cy="21222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9254140" y="2517282"/>
                <a:ext cx="1331100" cy="1497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9876008" y="2506164"/>
                <a:ext cx="836400" cy="951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grpSp>
            <p:nvGrpSpPr>
              <p:cNvPr id="107" name="Google Shape;107;p4"/>
              <p:cNvGrpSpPr/>
              <p:nvPr/>
            </p:nvGrpSpPr>
            <p:grpSpPr>
              <a:xfrm flipH="1">
                <a:off x="8031784" y="2254601"/>
                <a:ext cx="2863372" cy="3232808"/>
                <a:chOff x="4652674" y="1497647"/>
                <a:chExt cx="2863372" cy="3232808"/>
              </a:xfrm>
            </p:grpSpPr>
            <p:cxnSp>
              <p:nvCxnSpPr>
                <p:cNvPr id="108" name="Google Shape;108;p4"/>
                <p:cNvCxnSpPr/>
                <p:nvPr/>
              </p:nvCxnSpPr>
              <p:spPr>
                <a:xfrm rot="10800000">
                  <a:off x="4652674" y="1497647"/>
                  <a:ext cx="2518200" cy="29487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09" name="Google Shape;109;p4"/>
                <p:cNvCxnSpPr/>
                <p:nvPr/>
              </p:nvCxnSpPr>
              <p:spPr>
                <a:xfrm rot="10800000">
                  <a:off x="4792901" y="2352571"/>
                  <a:ext cx="2076600" cy="23118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0" name="Google Shape;110;p4"/>
                <p:cNvCxnSpPr/>
                <p:nvPr/>
              </p:nvCxnSpPr>
              <p:spPr>
                <a:xfrm rot="10800000">
                  <a:off x="4891010" y="3044100"/>
                  <a:ext cx="1510800" cy="16803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1" name="Google Shape;111;p4"/>
                <p:cNvCxnSpPr/>
                <p:nvPr/>
              </p:nvCxnSpPr>
              <p:spPr>
                <a:xfrm rot="10800000">
                  <a:off x="5012937" y="3741355"/>
                  <a:ext cx="880200" cy="9891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2" name="Google Shape;112;p4"/>
                <p:cNvCxnSpPr/>
                <p:nvPr/>
              </p:nvCxnSpPr>
              <p:spPr>
                <a:xfrm rot="10800000">
                  <a:off x="5391046" y="1699911"/>
                  <a:ext cx="1852500" cy="21222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3" name="Google Shape;113;p4"/>
                <p:cNvCxnSpPr/>
                <p:nvPr/>
              </p:nvCxnSpPr>
              <p:spPr>
                <a:xfrm rot="10800000">
                  <a:off x="5991166" y="1767393"/>
                  <a:ext cx="1331100" cy="1497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4" name="Google Shape;114;p4"/>
                <p:cNvCxnSpPr/>
                <p:nvPr/>
              </p:nvCxnSpPr>
              <p:spPr>
                <a:xfrm rot="10800000">
                  <a:off x="6613034" y="1756275"/>
                  <a:ext cx="836400" cy="951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115" name="Google Shape;115;p4"/>
                <p:cNvCxnSpPr/>
                <p:nvPr/>
              </p:nvCxnSpPr>
              <p:spPr>
                <a:xfrm rot="10800000">
                  <a:off x="7062146" y="1654480"/>
                  <a:ext cx="453900" cy="5205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Imagen que contiene crema, rosquilla, postre, cubierto&#10;&#10;Descripción generada automáticamente"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281" y="434228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4071" y="427237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18" name="Google Shape;11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3531" y="439045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19" name="Google Shape;11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1935" y="410852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22" name="Google Shape;122;p5"/>
          <p:cNvSpPr txBox="1"/>
          <p:nvPr>
            <p:ph idx="1" type="body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3" name="Google Shape;123;p5"/>
          <p:cNvSpPr txBox="1"/>
          <p:nvPr>
            <p:ph idx="2" type="body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💡"/>
              <a:defRPr sz="1800"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💡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💡"/>
              <a:defRPr sz="1800"/>
            </a:lvl9pPr>
          </a:lstStyle>
          <a:p/>
        </p:txBody>
      </p:sp>
      <p:sp>
        <p:nvSpPr>
          <p:cNvPr id="124" name="Google Shape;1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5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5"/>
          <p:cNvCxnSpPr>
            <a:endCxn id="125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" name="Google Shape;130;p5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1" name="Google Shape;131;p5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2" name="Google Shape;132;p5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3" name="Google Shape;133;p5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4" name="Google Shape;134;p5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35" name="Google Shape;135;p5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36" name="Google Shape;136;p5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137" name="Google Shape;137;p5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8" name="Google Shape;138;p5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9" name="Google Shape;139;p5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0" name="Google Shape;140;p5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1" name="Google Shape;141;p5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142" name="Google Shape;14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6" name="Google Shape;146;p6"/>
          <p:cNvSpPr txBox="1"/>
          <p:nvPr>
            <p:ph idx="2" type="body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sp>
        <p:nvSpPr>
          <p:cNvPr id="147" name="Google Shape;14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6"/>
          <p:cNvSpPr txBox="1"/>
          <p:nvPr>
            <p:ph idx="3" type="body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💡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💡"/>
              <a:defRPr sz="1200"/>
            </a:lvl9pPr>
          </a:lstStyle>
          <a:p/>
        </p:txBody>
      </p:sp>
      <p:pic>
        <p:nvPicPr>
          <p:cNvPr descr="Imagen que contiene crema, rosquilla, postre, cubierto&#10;&#10;Descripción generada automáticamente" id="149" name="Google Shape;14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4156" y="447073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50" name="Google Shape;1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46" y="440082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51" name="Google Shape;15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9406" y="451890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52" name="Google Shape;15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7810" y="423697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55" name="Google Shape;15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8" name="Google Shape;158;p8"/>
          <p:cNvSpPr txBox="1"/>
          <p:nvPr>
            <p:ph idx="1" type="body"/>
          </p:nvPr>
        </p:nvSpPr>
        <p:spPr>
          <a:xfrm>
            <a:off x="311700" y="1389600"/>
            <a:ext cx="8160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59" name="Google Shape;15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Imagen que contiene crema, rosquilla, postre, cubierto&#10;&#10;Descripción generada automáticamente" id="160" name="Google Shape;1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1231" y="4262506"/>
            <a:ext cx="558278" cy="558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161" name="Google Shape;1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214" y="4193330"/>
            <a:ext cx="465863" cy="470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162" name="Google Shape;1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306" y="4310166"/>
            <a:ext cx="526380" cy="53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63" name="Google Shape;16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5290" y="4031194"/>
            <a:ext cx="647133" cy="595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8"/>
          <p:cNvGrpSpPr/>
          <p:nvPr/>
        </p:nvGrpSpPr>
        <p:grpSpPr>
          <a:xfrm>
            <a:off x="7190179" y="94"/>
            <a:ext cx="1553887" cy="2252874"/>
            <a:chOff x="531948" y="-845"/>
            <a:chExt cx="4572947" cy="6637815"/>
          </a:xfrm>
        </p:grpSpPr>
        <p:sp>
          <p:nvSpPr>
            <p:cNvPr id="165" name="Google Shape;165;p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" name="Google Shape;169;p8"/>
            <p:cNvCxnSpPr>
              <a:endCxn id="16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Google Shape;170;p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1" name="Google Shape;171;p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2" name="Google Shape;172;p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3" name="Google Shape;173;p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4" name="Google Shape;174;p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5" name="Google Shape;175;p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76" name="Google Shape;176;p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77" name="Google Shape;177;p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82" name="Google Shape;182;p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6" name="Google Shape;186;p9"/>
          <p:cNvSpPr txBox="1"/>
          <p:nvPr>
            <p:ph idx="1" type="body"/>
          </p:nvPr>
        </p:nvSpPr>
        <p:spPr>
          <a:xfrm>
            <a:off x="311700" y="1389600"/>
            <a:ext cx="4916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187" name="Google Shape;18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p9"/>
          <p:cNvSpPr/>
          <p:nvPr/>
        </p:nvSpPr>
        <p:spPr>
          <a:xfrm rot="10800000">
            <a:off x="17224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 rot="5400000">
            <a:off x="17719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 rot="5400000">
            <a:off x="17790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/>
          <p:nvPr/>
        </p:nvSpPr>
        <p:spPr>
          <a:xfrm rot="5400000">
            <a:off x="17793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9"/>
          <p:cNvCxnSpPr>
            <a:endCxn id="188" idx="1"/>
          </p:cNvCxnSpPr>
          <p:nvPr/>
        </p:nvCxnSpPr>
        <p:spPr>
          <a:xfrm flipH="1">
            <a:off x="18007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9"/>
          <p:cNvCxnSpPr/>
          <p:nvPr/>
        </p:nvCxnSpPr>
        <p:spPr>
          <a:xfrm rot="10800000">
            <a:off x="23250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4" name="Google Shape;194;p9"/>
          <p:cNvCxnSpPr/>
          <p:nvPr/>
        </p:nvCxnSpPr>
        <p:spPr>
          <a:xfrm rot="10800000">
            <a:off x="23279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5" name="Google Shape;195;p9"/>
          <p:cNvCxnSpPr/>
          <p:nvPr/>
        </p:nvCxnSpPr>
        <p:spPr>
          <a:xfrm rot="10800000">
            <a:off x="22507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6" name="Google Shape;196;p9"/>
          <p:cNvCxnSpPr/>
          <p:nvPr/>
        </p:nvCxnSpPr>
        <p:spPr>
          <a:xfrm rot="10800000">
            <a:off x="21286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7" name="Google Shape;197;p9"/>
          <p:cNvCxnSpPr/>
          <p:nvPr/>
        </p:nvCxnSpPr>
        <p:spPr>
          <a:xfrm rot="10800000">
            <a:off x="18290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198" name="Google Shape;198;p9"/>
          <p:cNvCxnSpPr/>
          <p:nvPr/>
        </p:nvCxnSpPr>
        <p:spPr>
          <a:xfrm rot="10800000">
            <a:off x="19835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99" name="Google Shape;199;p9"/>
          <p:cNvGrpSpPr/>
          <p:nvPr/>
        </p:nvGrpSpPr>
        <p:grpSpPr>
          <a:xfrm flipH="1">
            <a:off x="1065334" y="1075103"/>
            <a:ext cx="561046" cy="721426"/>
            <a:chOff x="3523532" y="4398405"/>
            <a:chExt cx="1733763" cy="2233518"/>
          </a:xfrm>
        </p:grpSpPr>
        <p:cxnSp>
          <p:nvCxnSpPr>
            <p:cNvPr id="200" name="Google Shape;200;p9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1" name="Google Shape;201;p9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2" name="Google Shape;202;p9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3" name="Google Shape;203;p9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4" name="Google Shape;204;p9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05" name="Google Shape;20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21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/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08" name="Google Shape;208;p10"/>
          <p:cNvSpPr txBox="1"/>
          <p:nvPr>
            <p:ph idx="1" type="body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💡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💡"/>
              <a:defRPr/>
            </a:lvl9pPr>
          </a:lstStyle>
          <a:p/>
        </p:txBody>
      </p:sp>
      <p:sp>
        <p:nvSpPr>
          <p:cNvPr id="209" name="Google Shape;20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0" name="Google Shape;210;p10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p10"/>
          <p:cNvCxnSpPr>
            <a:endCxn id="210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10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6" name="Google Shape;216;p10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7" name="Google Shape;217;p10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8" name="Google Shape;218;p10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9" name="Google Shape;219;p10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0" name="Google Shape;220;p10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21" name="Google Shape;221;p10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222" name="Google Shape;222;p1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3" name="Google Shape;223;p1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4" name="Google Shape;224;p1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5" name="Google Shape;225;p1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6" name="Google Shape;226;p1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27" name="Google Shape;22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7A7A7A"/>
            </a:gs>
            <a:gs pos="100000">
              <a:srgbClr val="39393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556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556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556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556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556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556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556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556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teacherkraig@gmail.com" TargetMode="External"/><Relationship Id="rId4" Type="http://schemas.openxmlformats.org/officeDocument/2006/relationships/hyperlink" Target="mailto:charlie.kraig@arpdc.ab.ca" TargetMode="External"/><Relationship Id="rId5" Type="http://schemas.openxmlformats.org/officeDocument/2006/relationships/hyperlink" Target="mailto:lana2lane@gmail.com" TargetMode="External"/><Relationship Id="rId6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cbe.ab.ca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hyperlink" Target="https://youtu.be/JR7GbAHntQ4mToOInPLGFTl0IkmxodM/edit?usp=sharingTEz8wYvTzVXL0GnstpcT9zJDazQ0YRDk/copy" TargetMode="External"/><Relationship Id="rId5" Type="http://schemas.openxmlformats.org/officeDocument/2006/relationships/image" Target="../media/image17.png"/><Relationship Id="rId6" Type="http://schemas.openxmlformats.org/officeDocument/2006/relationships/hyperlink" Target="https://youtu.be/QtDEMHMRd8E" TargetMode="External"/><Relationship Id="rId7" Type="http://schemas.openxmlformats.org/officeDocument/2006/relationships/image" Target="../media/image16.png"/><Relationship Id="rId8" Type="http://schemas.openxmlformats.org/officeDocument/2006/relationships/image" Target="../media/image1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hyperlink" Target="https://crcpd.ab.ca/program/9039" TargetMode="External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youtu.be/fr7yRYegjb8mflKxSr-zJMks2hx/view?usp=sharing" TargetMode="External"/><Relationship Id="rId4" Type="http://schemas.openxmlformats.org/officeDocument/2006/relationships/hyperlink" Target="https://jamboard.google.com/d/10a2mjok0CwqgujkeFsA7TRZdIoJNwgDfJSihb0hrqUE/edit?usp=sharingnifZcXRXI_ghFeIGEBtmc/edit?usp=sharingllIw1xvjtBVap3iu43dA5F3nzJQlu0/edit?usp=sharing" TargetMode="External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"/>
          <p:cNvSpPr txBox="1"/>
          <p:nvPr>
            <p:ph type="ctrTitle"/>
          </p:nvPr>
        </p:nvSpPr>
        <p:spPr>
          <a:xfrm>
            <a:off x="3926775" y="1530675"/>
            <a:ext cx="5062500" cy="295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VOCABULARY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br>
              <a:rPr lang="en-GB"/>
            </a:br>
            <a:r>
              <a:rPr lang="en-GB">
                <a:solidFill>
                  <a:srgbClr val="E6BE42"/>
                </a:solidFill>
              </a:rPr>
              <a:t>English</a:t>
            </a:r>
            <a:br>
              <a:rPr lang="en-GB">
                <a:solidFill>
                  <a:srgbClr val="E6BE42"/>
                </a:solidFill>
              </a:rPr>
            </a:br>
            <a:r>
              <a:rPr lang="en-GB">
                <a:solidFill>
                  <a:srgbClr val="E6BE42"/>
                </a:solidFill>
              </a:rPr>
              <a:t>Language Arts</a:t>
            </a:r>
            <a:br>
              <a:rPr lang="en-GB">
                <a:solidFill>
                  <a:srgbClr val="E6BE42"/>
                </a:solidFill>
              </a:rPr>
            </a:br>
            <a:r>
              <a:rPr lang="en-GB">
                <a:solidFill>
                  <a:srgbClr val="E6BE42"/>
                </a:solidFill>
              </a:rPr>
              <a:t>&amp; Literature</a:t>
            </a:r>
            <a:endParaRPr>
              <a:solidFill>
                <a:srgbClr val="E6BE42"/>
              </a:solidFill>
            </a:endParaRPr>
          </a:p>
        </p:txBody>
      </p:sp>
      <p:pic>
        <p:nvPicPr>
          <p:cNvPr id="437" name="Google Shape;4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8900" y="4405325"/>
            <a:ext cx="682425" cy="6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0700" y="4451800"/>
            <a:ext cx="1248574" cy="69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00" y="59725"/>
            <a:ext cx="2940650" cy="10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"/>
          <p:cNvSpPr txBox="1"/>
          <p:nvPr>
            <p:ph type="title"/>
          </p:nvPr>
        </p:nvSpPr>
        <p:spPr>
          <a:xfrm>
            <a:off x="442525" y="2630288"/>
            <a:ext cx="4214100" cy="10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1"/>
                </a:solidFill>
              </a:rPr>
              <a:t>Charlie Kraig</a:t>
            </a:r>
            <a:endParaRPr b="1" sz="6000">
              <a:solidFill>
                <a:schemeClr val="accent1"/>
              </a:solidFill>
            </a:endParaRPr>
          </a:p>
        </p:txBody>
      </p:sp>
      <p:sp>
        <p:nvSpPr>
          <p:cNvPr id="445" name="Google Shape;445;p28"/>
          <p:cNvSpPr txBox="1"/>
          <p:nvPr>
            <p:ph idx="1" type="body"/>
          </p:nvPr>
        </p:nvSpPr>
        <p:spPr>
          <a:xfrm>
            <a:off x="1119600" y="3696675"/>
            <a:ext cx="4047300" cy="11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teacherkraig@gmail.com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4"/>
              </a:rPr>
              <a:t>charlie.kraig@arpdc.ab.ca</a:t>
            </a:r>
            <a:r>
              <a:rPr lang="en-GB"/>
              <a:t> </a:t>
            </a:r>
            <a:endParaRPr/>
          </a:p>
        </p:txBody>
      </p:sp>
      <p:sp>
        <p:nvSpPr>
          <p:cNvPr id="446" name="Google Shape;446;p28"/>
          <p:cNvSpPr/>
          <p:nvPr/>
        </p:nvSpPr>
        <p:spPr>
          <a:xfrm>
            <a:off x="655361" y="4001471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8"/>
          <p:cNvSpPr txBox="1"/>
          <p:nvPr/>
        </p:nvSpPr>
        <p:spPr>
          <a:xfrm>
            <a:off x="398500" y="3349250"/>
            <a:ext cx="370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You can connect with me at:</a:t>
            </a:r>
            <a:endParaRPr/>
          </a:p>
        </p:txBody>
      </p:sp>
      <p:sp>
        <p:nvSpPr>
          <p:cNvPr id="448" name="Google Shape;448;p28"/>
          <p:cNvSpPr/>
          <p:nvPr/>
        </p:nvSpPr>
        <p:spPr>
          <a:xfrm rot="1341582">
            <a:off x="3481117" y="369115"/>
            <a:ext cx="817519" cy="367491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8"/>
          <p:cNvSpPr/>
          <p:nvPr/>
        </p:nvSpPr>
        <p:spPr>
          <a:xfrm rot="-1989981">
            <a:off x="2829394" y="2822548"/>
            <a:ext cx="813517" cy="368901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8"/>
          <p:cNvSpPr txBox="1"/>
          <p:nvPr/>
        </p:nvSpPr>
        <p:spPr>
          <a:xfrm>
            <a:off x="7987250" y="0"/>
            <a:ext cx="128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451" name="Google Shape;451;p28"/>
          <p:cNvSpPr txBox="1"/>
          <p:nvPr/>
        </p:nvSpPr>
        <p:spPr>
          <a:xfrm>
            <a:off x="4572000" y="168325"/>
            <a:ext cx="3000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Learning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Network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Educational</a:t>
            </a:r>
            <a:b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b="1" lang="en-GB" sz="60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Services</a:t>
            </a:r>
            <a:endParaRPr/>
          </a:p>
        </p:txBody>
      </p:sp>
      <p:sp>
        <p:nvSpPr>
          <p:cNvPr id="452" name="Google Shape;452;p28"/>
          <p:cNvSpPr txBox="1"/>
          <p:nvPr>
            <p:ph type="title"/>
          </p:nvPr>
        </p:nvSpPr>
        <p:spPr>
          <a:xfrm>
            <a:off x="398500" y="168313"/>
            <a:ext cx="4214100" cy="106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1"/>
                </a:solidFill>
              </a:rPr>
              <a:t>Lana Lane</a:t>
            </a:r>
            <a:endParaRPr b="1" sz="6000">
              <a:solidFill>
                <a:schemeClr val="accent1"/>
              </a:solidFill>
            </a:endParaRPr>
          </a:p>
        </p:txBody>
      </p:sp>
      <p:sp>
        <p:nvSpPr>
          <p:cNvPr id="453" name="Google Shape;453;p28"/>
          <p:cNvSpPr txBox="1"/>
          <p:nvPr>
            <p:ph idx="1" type="body"/>
          </p:nvPr>
        </p:nvSpPr>
        <p:spPr>
          <a:xfrm>
            <a:off x="1119600" y="1364300"/>
            <a:ext cx="40473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lana2lane@gmail.com</a:t>
            </a:r>
            <a:r>
              <a:rPr lang="en-GB"/>
              <a:t> </a:t>
            </a:r>
            <a:endParaRPr/>
          </a:p>
        </p:txBody>
      </p:sp>
      <p:sp>
        <p:nvSpPr>
          <p:cNvPr id="454" name="Google Shape;454;p28"/>
          <p:cNvSpPr/>
          <p:nvPr/>
        </p:nvSpPr>
        <p:spPr>
          <a:xfrm>
            <a:off x="655361" y="1409696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8"/>
          <p:cNvSpPr txBox="1"/>
          <p:nvPr/>
        </p:nvSpPr>
        <p:spPr>
          <a:xfrm>
            <a:off x="442525" y="897875"/>
            <a:ext cx="370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You can connect with me at:</a:t>
            </a:r>
            <a:endParaRPr/>
          </a:p>
        </p:txBody>
      </p:sp>
      <p:pic>
        <p:nvPicPr>
          <p:cNvPr id="456" name="Google Shape;45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8000" y="2571750"/>
            <a:ext cx="1013576" cy="102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Using this Slide Deck</a:t>
            </a:r>
            <a:endParaRPr/>
          </a:p>
        </p:txBody>
      </p:sp>
      <p:sp>
        <p:nvSpPr>
          <p:cNvPr id="462" name="Google Shape;462;p29"/>
          <p:cNvSpPr txBox="1"/>
          <p:nvPr>
            <p:ph idx="1" type="body"/>
          </p:nvPr>
        </p:nvSpPr>
        <p:spPr>
          <a:xfrm>
            <a:off x="311700" y="1313400"/>
            <a:ext cx="69171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You will find resources to support this area of literacy instruction </a:t>
            </a:r>
            <a:r>
              <a:rPr b="1" lang="en-GB">
                <a:latin typeface="Muli"/>
                <a:ea typeface="Muli"/>
                <a:cs typeface="Muli"/>
                <a:sym typeface="Muli"/>
              </a:rPr>
              <a:t>linked in the slides</a:t>
            </a:r>
            <a:r>
              <a:rPr lang="en-GB"/>
              <a:t> and in the </a:t>
            </a:r>
            <a:r>
              <a:rPr b="1" lang="en-GB">
                <a:latin typeface="Muli"/>
                <a:ea typeface="Muli"/>
                <a:cs typeface="Muli"/>
                <a:sym typeface="Muli"/>
              </a:rPr>
              <a:t>speaker notes.</a:t>
            </a:r>
            <a:endParaRPr b="1">
              <a:latin typeface="Muli"/>
              <a:ea typeface="Muli"/>
              <a:cs typeface="Muli"/>
              <a:sym typeface="Mul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It is the teacher’s responsibility to align resources with their students’ needs and curriculum expectations.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If you have questions, please contact your local consortia office.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💡"/>
            </a:pPr>
            <a:r>
              <a:rPr lang="en-GB"/>
              <a:t>This is not a comprehensive list of resources; rather, it is a place to get you started for quality instructional practices.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7" name="Google Shape;467;p30"/>
          <p:cNvGraphicFramePr/>
          <p:nvPr/>
        </p:nvGraphicFramePr>
        <p:xfrm>
          <a:off x="739313" y="3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{BA26B708-3087-40AF-B99E-CA2573F25AF1}</a:tableStyleId>
              </a:tblPr>
              <a:tblGrid>
                <a:gridCol w="2734475"/>
                <a:gridCol w="795950"/>
                <a:gridCol w="792475"/>
                <a:gridCol w="805775"/>
                <a:gridCol w="739175"/>
                <a:gridCol w="712550"/>
                <a:gridCol w="672525"/>
                <a:gridCol w="619250"/>
              </a:tblGrid>
              <a:tr h="502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Organizing Idea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K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1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2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3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4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5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6</a:t>
                      </a:r>
                      <a:endParaRPr b="1" sz="17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6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Text Forms &amp; Structures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Oral Language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Conventions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Google Shape;472;p31"/>
          <p:cNvGraphicFramePr/>
          <p:nvPr/>
        </p:nvGraphicFramePr>
        <p:xfrm>
          <a:off x="739313" y="3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{BA26B708-3087-40AF-B99E-CA2573F25AF1}</a:tableStyleId>
              </a:tblPr>
              <a:tblGrid>
                <a:gridCol w="3756750"/>
                <a:gridCol w="3736250"/>
              </a:tblGrid>
              <a:tr h="502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Organizing Idea (from Curriculum)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2"/>
                          </a:solidFill>
                          <a:latin typeface="Sue Ellen Francisco"/>
                          <a:ea typeface="Sue Ellen Francisco"/>
                          <a:cs typeface="Sue Ellen Francisco"/>
                          <a:sym typeface="Sue Ellen Francisco"/>
                        </a:rPr>
                        <a:t>Pillars of Reading</a:t>
                      </a:r>
                      <a:endParaRPr b="1" sz="2100">
                        <a:solidFill>
                          <a:schemeClr val="lt2"/>
                        </a:solidFill>
                        <a:latin typeface="Sue Ellen Francisco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6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Text Forms &amp; Structures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Writing/ Comprehension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Oral Language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Fluency/ Vocabulary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Vocabulary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Phonological Awareness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Phonics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100"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Fluency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Comprehension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Conventions</a:t>
                      </a:r>
                      <a:endParaRPr sz="1700">
                        <a:solidFill>
                          <a:schemeClr val="lt2"/>
                        </a:solidFill>
                        <a:latin typeface="Muli"/>
                        <a:ea typeface="Muli"/>
                        <a:cs typeface="Muli"/>
                        <a:sym typeface="Muli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lt2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Writing/ Fluency</a:t>
                      </a:r>
                      <a:endParaRPr sz="6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2"/>
          <p:cNvSpPr txBox="1"/>
          <p:nvPr>
            <p:ph type="title"/>
          </p:nvPr>
        </p:nvSpPr>
        <p:spPr>
          <a:xfrm>
            <a:off x="279225" y="602550"/>
            <a:ext cx="6837600" cy="39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4050">
                <a:solidFill>
                  <a:srgbClr val="E6BE42"/>
                </a:solidFill>
              </a:rPr>
              <a:t>VOCABULARY</a:t>
            </a:r>
            <a:r>
              <a:rPr lang="en-GB" sz="2350">
                <a:solidFill>
                  <a:schemeClr val="lt1"/>
                </a:solidFill>
              </a:rPr>
              <a:t> </a:t>
            </a:r>
            <a:r>
              <a:rPr lang="en-GB" sz="2950">
                <a:solidFill>
                  <a:schemeClr val="lt1"/>
                </a:solidFill>
              </a:rPr>
              <a:t>is the knowledge of words and word meanings.   As a learner begins to read, vocabulary from the text is mapped onto the oral vocabulary that a student brings from his/her background knowledge.  Having a deep understanding of the letter-sound correspondences supports learning new written vocabulary, especially when the words are already, or become, part of one’s oral vocabulary.  </a:t>
            </a:r>
            <a:r>
              <a:rPr lang="en-GB" sz="2950">
                <a:solidFill>
                  <a:srgbClr val="E6BE42"/>
                </a:solidFill>
              </a:rPr>
              <a:t>Oral vocabulary is KEY to weaving together spoken and written forms; reading vocabulary is crucial to the comprehension of a skilled reader</a:t>
            </a:r>
            <a:r>
              <a:rPr lang="en-GB" sz="2950">
                <a:solidFill>
                  <a:schemeClr val="lt1"/>
                </a:solidFill>
              </a:rPr>
              <a:t> (National Reading Panel, 2000).</a:t>
            </a:r>
            <a:endParaRPr b="0" sz="2000">
              <a:solidFill>
                <a:schemeClr val="lt1"/>
              </a:solidFill>
            </a:endParaRPr>
          </a:p>
        </p:txBody>
      </p:sp>
      <p:sp>
        <p:nvSpPr>
          <p:cNvPr id="478" name="Google Shape;478;p32"/>
          <p:cNvSpPr txBox="1"/>
          <p:nvPr/>
        </p:nvSpPr>
        <p:spPr>
          <a:xfrm>
            <a:off x="7372200" y="4620300"/>
            <a:ext cx="177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479" name="Google Shape;479;p32"/>
          <p:cNvSpPr txBox="1"/>
          <p:nvPr/>
        </p:nvSpPr>
        <p:spPr>
          <a:xfrm>
            <a:off x="6084025" y="4256325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From</a:t>
            </a:r>
            <a:br>
              <a:rPr lang="en-GB" sz="15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</a:br>
            <a:r>
              <a:rPr lang="en-GB" sz="15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Calgary Board of Education </a:t>
            </a:r>
            <a:endParaRPr sz="1500">
              <a:solidFill>
                <a:schemeClr val="l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K-12 Literacy Framework - </a:t>
            </a:r>
            <a:r>
              <a:rPr lang="en-GB" sz="1500" u="sng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cbe.ab.ca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3104" y="211631"/>
            <a:ext cx="1407731" cy="114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3"/>
          <p:cNvSpPr txBox="1"/>
          <p:nvPr/>
        </p:nvSpPr>
        <p:spPr>
          <a:xfrm>
            <a:off x="0" y="0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86" name="Google Shape;486;p33"/>
          <p:cNvSpPr txBox="1"/>
          <p:nvPr>
            <p:ph type="title"/>
          </p:nvPr>
        </p:nvSpPr>
        <p:spPr>
          <a:xfrm>
            <a:off x="4668000" y="3749963"/>
            <a:ext cx="3880200" cy="521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u="sng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Scarborough's Reading Rope</a:t>
            </a:r>
            <a:endParaRPr sz="21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487" name="Google Shape;48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424" y="2896641"/>
            <a:ext cx="3439965" cy="2074312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3"/>
          <p:cNvSpPr txBox="1"/>
          <p:nvPr/>
        </p:nvSpPr>
        <p:spPr>
          <a:xfrm>
            <a:off x="695775" y="2324531"/>
            <a:ext cx="28023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u="sng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Simple View of Reading</a:t>
            </a:r>
            <a:endParaRPr sz="19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489" name="Google Shape;48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8900" y="154613"/>
            <a:ext cx="4572768" cy="342956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3"/>
          <p:cNvSpPr txBox="1"/>
          <p:nvPr/>
        </p:nvSpPr>
        <p:spPr>
          <a:xfrm>
            <a:off x="835744" y="3051319"/>
            <a:ext cx="25971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91" name="Google Shape;49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0054" y="-39675"/>
            <a:ext cx="2068475" cy="2068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8425" y="152400"/>
            <a:ext cx="62114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4"/>
          <p:cNvSpPr txBox="1"/>
          <p:nvPr/>
        </p:nvSpPr>
        <p:spPr>
          <a:xfrm>
            <a:off x="293925" y="261400"/>
            <a:ext cx="19251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Upcoming Learning Opportunity</a:t>
            </a:r>
            <a:endParaRPr sz="25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4"/>
              </a:rPr>
              <a:t>Aligning the Layers of Reading with the New Curriculum</a:t>
            </a:r>
            <a:endParaRPr sz="2500"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498" name="Google Shape;49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463" y="4446700"/>
            <a:ext cx="1488027" cy="5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5"/>
          <p:cNvSpPr txBox="1"/>
          <p:nvPr>
            <p:ph type="title"/>
          </p:nvPr>
        </p:nvSpPr>
        <p:spPr>
          <a:xfrm>
            <a:off x="341400" y="310850"/>
            <a:ext cx="8520600" cy="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lt1"/>
                </a:solidFill>
              </a:rPr>
              <a:t>VOCABULARY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504" name="Google Shape;504;p35"/>
          <p:cNvSpPr txBox="1"/>
          <p:nvPr>
            <p:ph idx="8" type="subTitle"/>
          </p:nvPr>
        </p:nvSpPr>
        <p:spPr>
          <a:xfrm>
            <a:off x="7391398" y="1999900"/>
            <a:ext cx="13530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u="sng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Explicit Instruction </a:t>
            </a:r>
            <a:endParaRPr sz="2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5" name="Google Shape;505;p35"/>
          <p:cNvSpPr txBox="1"/>
          <p:nvPr>
            <p:ph idx="13" type="subTitle"/>
          </p:nvPr>
        </p:nvSpPr>
        <p:spPr>
          <a:xfrm>
            <a:off x="5790900" y="1752775"/>
            <a:ext cx="1188600" cy="10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Word Walls, Sound Walls &amp; Anchor Charts</a:t>
            </a:r>
            <a:endParaRPr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6" name="Google Shape;506;p35"/>
          <p:cNvSpPr txBox="1"/>
          <p:nvPr/>
        </p:nvSpPr>
        <p:spPr>
          <a:xfrm>
            <a:off x="7372200" y="4620300"/>
            <a:ext cx="177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507" name="Google Shape;507;p35"/>
          <p:cNvSpPr txBox="1"/>
          <p:nvPr/>
        </p:nvSpPr>
        <p:spPr>
          <a:xfrm>
            <a:off x="739125" y="1833100"/>
            <a:ext cx="813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Sue Ellen Francisco"/>
                <a:ea typeface="Sue Ellen Francisco"/>
                <a:cs typeface="Sue Ellen Francisco"/>
                <a:sym typeface="Sue Ellen Francisco"/>
              </a:rPr>
              <a:t>Mentor Texts </a:t>
            </a:r>
            <a:endParaRPr b="1" sz="2000"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08" name="Google Shape;508;p35"/>
          <p:cNvSpPr txBox="1"/>
          <p:nvPr/>
        </p:nvSpPr>
        <p:spPr>
          <a:xfrm>
            <a:off x="4163763" y="1679200"/>
            <a:ext cx="971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 u="sng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Routine Word Play Activities</a:t>
            </a:r>
            <a:endParaRPr b="1" sz="2000">
              <a:solidFill>
                <a:schemeClr val="dk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pic>
        <p:nvPicPr>
          <p:cNvPr id="509" name="Google Shape;50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4312">
            <a:off x="5569251" y="2987917"/>
            <a:ext cx="3408900" cy="1750083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0" name="Google Shape;510;p35"/>
          <p:cNvSpPr txBox="1"/>
          <p:nvPr/>
        </p:nvSpPr>
        <p:spPr>
          <a:xfrm>
            <a:off x="2260800" y="1956250"/>
            <a:ext cx="119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Sue Ellen Francisco"/>
                <a:ea typeface="Sue Ellen Francisco"/>
                <a:cs typeface="Sue Ellen Francisco"/>
                <a:sym typeface="Sue Ellen Francisco"/>
              </a:rPr>
              <a:t>Morphology</a:t>
            </a:r>
            <a:endParaRPr b="1" sz="2400"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