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Sue Ellen Francisco"/>
      <p:regular r:id="rId17"/>
    </p:embeddedFont>
    <p:embeddedFont>
      <p:font typeface="Englebert"/>
      <p:regular r:id="rId18"/>
    </p:embeddedFont>
    <p:embeddedFont>
      <p:font typeface="Poppins"/>
      <p:regular r:id="rId19"/>
      <p:bold r:id="rId20"/>
      <p:italic r:id="rId21"/>
      <p:boldItalic r:id="rId22"/>
    </p:embeddedFont>
    <p:embeddedFont>
      <p:font typeface="Abril Fatface"/>
      <p:regular r:id="rId23"/>
    </p:embeddedFont>
    <p:embeddedFont>
      <p:font typeface="Barlow Condensed"/>
      <p:regular r:id="rId24"/>
      <p:bold r:id="rId25"/>
      <p:italic r:id="rId26"/>
      <p:boldItalic r:id="rId27"/>
    </p:embeddedFont>
    <p:embeddedFont>
      <p:font typeface="Poppins Medium"/>
      <p:regular r:id="rId28"/>
      <p:bold r:id="rId29"/>
      <p:italic r:id="rId30"/>
      <p:boldItalic r:id="rId31"/>
    </p:embeddedFont>
    <p:embeddedFont>
      <p:font typeface="Shadows Into Light Two"/>
      <p:regular r:id="rId32"/>
    </p:embeddedFont>
    <p:embeddedFont>
      <p:font typeface="Homemade Appl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BC6E37F-A1E4-4AD7-A2A9-5317C35D830A}">
  <a:tblStyle styleId="{8BC6E37F-A1E4-4AD7-A2A9-5317C35D83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bold.fntdata"/><Relationship Id="rId22" Type="http://schemas.openxmlformats.org/officeDocument/2006/relationships/font" Target="fonts/Poppins-boldItalic.fntdata"/><Relationship Id="rId21" Type="http://schemas.openxmlformats.org/officeDocument/2006/relationships/font" Target="fonts/Poppins-italic.fntdata"/><Relationship Id="rId24" Type="http://schemas.openxmlformats.org/officeDocument/2006/relationships/font" Target="fonts/BarlowCondensed-regular.fntdata"/><Relationship Id="rId23" Type="http://schemas.openxmlformats.org/officeDocument/2006/relationships/font" Target="fonts/AbrilFatfac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BarlowCondensed-italic.fntdata"/><Relationship Id="rId25" Type="http://schemas.openxmlformats.org/officeDocument/2006/relationships/font" Target="fonts/BarlowCondensed-bold.fntdata"/><Relationship Id="rId28" Type="http://schemas.openxmlformats.org/officeDocument/2006/relationships/font" Target="fonts/PoppinsMedium-regular.fntdata"/><Relationship Id="rId27" Type="http://schemas.openxmlformats.org/officeDocument/2006/relationships/font" Target="fonts/BarlowCondensed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Medium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Medium-boldItalic.fntdata"/><Relationship Id="rId30" Type="http://schemas.openxmlformats.org/officeDocument/2006/relationships/font" Target="fonts/PoppinsMedium-italic.fntdata"/><Relationship Id="rId11" Type="http://schemas.openxmlformats.org/officeDocument/2006/relationships/slide" Target="slides/slide5.xml"/><Relationship Id="rId33" Type="http://schemas.openxmlformats.org/officeDocument/2006/relationships/font" Target="fonts/HomemadeApple-regular.fntdata"/><Relationship Id="rId10" Type="http://schemas.openxmlformats.org/officeDocument/2006/relationships/slide" Target="slides/slide4.xml"/><Relationship Id="rId32" Type="http://schemas.openxmlformats.org/officeDocument/2006/relationships/font" Target="fonts/ShadowsIntoLightTwo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SueEllenFrancisco-regular.fntdata"/><Relationship Id="rId16" Type="http://schemas.openxmlformats.org/officeDocument/2006/relationships/slide" Target="slides/slide10.xml"/><Relationship Id="rId19" Type="http://schemas.openxmlformats.org/officeDocument/2006/relationships/font" Target="fonts/Poppins-regular.fntdata"/><Relationship Id="rId18" Type="http://schemas.openxmlformats.org/officeDocument/2006/relationships/font" Target="fonts/Engleber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ites.google.com/arpdc.ab.ca/supporting-intervention-instru/literacy-support/teacher-led-interventions?authuser=0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j6kOKWJ6oAp1masji5LZY3NHhb6nfQb1/view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5fe4f1e8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5fe4f1e8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4a3d1ef5b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34a3d1ef5b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fe4f1e86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fe4f1e86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fe4f1e86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5fe4f1e86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5fe4f1e86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5fe4f1e86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Organizing ideas throughout the grades.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fe4f1e86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fe4f1e86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1be6a4110_0_1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1be6a4110_0_1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Phonological Awareness Lessons and Continuum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https://sites.google.com/arpdc.ab.ca/supporting-intervention-instru/literacy-support/teacher-led-interventions?authuser=0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443e94939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443e94939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PDF of continuum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https://drive.google.com/file/d/1j6kOKWJ6oAp1masji5LZY3NHhb6nfQb1/view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34a3d1ef5b_0_9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34a3d1ef5b_0_9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34a3d1ef5b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34a3d1ef5b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11.png"/><Relationship Id="rId12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0" name="Google Shape;23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p11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48" name="Google Shape;24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2" name="Google Shape;252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3" name="Google Shape;253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54" name="Google Shape;2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257" name="Google Shape;2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259" name="Google Shape;25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3" name="Google Shape;263;p13"/>
            <p:cNvCxnSpPr>
              <a:endCxn id="259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4" name="Google Shape;26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5" name="Google Shape;26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6" name="Google Shape;26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7" name="Google Shape;26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8" name="Google Shape;26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9" name="Google Shape;26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70" name="Google Shape;27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71" name="Google Shape;27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2" name="Google Shape;27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3" name="Google Shape;27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5" name="Google Shape;27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76" name="Google Shape;27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279" name="Google Shape;27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3" name="Google Shape;283;p13"/>
            <p:cNvCxnSpPr>
              <a:endCxn id="279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4" name="Google Shape;28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5" name="Google Shape;28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6" name="Google Shape;28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8" name="Google Shape;28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9" name="Google Shape;28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90" name="Google Shape;29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91" name="Google Shape;29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6" name="Google Shape;29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3" name="Google Shape;303;p1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4" name="Google Shape;304;p1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5" name="Google Shape;305;p1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6" name="Google Shape;306;p1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7" name="Google Shape;307;p1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8" name="Google Shape;308;p1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9" name="Google Shape;309;p1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0" name="Google Shape;310;p1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11" name="Google Shape;311;p1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2" name="Google Shape;312;p1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313" name="Google Shape;31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4" name="Google Shape;31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5" name="Google Shape;3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6" name="Google Shape;3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17" name="Google Shape;3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36" name="Google Shape;33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/>
        </p:txBody>
      </p:sp>
      <p:sp>
        <p:nvSpPr>
          <p:cNvPr id="338" name="Google Shape;33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1" name="Google Shape;341;p17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2" name="Google Shape;342;p17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3" name="Google Shape;343;p17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7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17"/>
          <p:cNvCxnSpPr>
            <a:endCxn id="343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17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9" name="Google Shape;349;p17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0" name="Google Shape;350;p17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1" name="Google Shape;351;p17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2" name="Google Shape;352;p17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3" name="Google Shape;353;p17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54" name="Google Shape;354;p17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355" name="Google Shape;355;p17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6" name="Google Shape;356;p17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7" name="Google Shape;357;p17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8" name="Google Shape;358;p17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9" name="Google Shape;359;p17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60" name="Google Shape;36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8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21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n-GB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65" name="Google Shape;365;p18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6" name="Google Shape;36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18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 Three columns">
  <p:cSld name="CUSTOM_8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>
            <p:ph idx="1" type="subTitle"/>
          </p:nvPr>
        </p:nvSpPr>
        <p:spPr>
          <a:xfrm>
            <a:off x="913169" y="1407352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3" name="Google Shape;373;p19"/>
          <p:cNvSpPr txBox="1"/>
          <p:nvPr>
            <p:ph idx="2" type="subTitle"/>
          </p:nvPr>
        </p:nvSpPr>
        <p:spPr>
          <a:xfrm>
            <a:off x="913169" y="2611020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4" name="Google Shape;374;p19"/>
          <p:cNvSpPr txBox="1"/>
          <p:nvPr>
            <p:ph idx="3" type="subTitle"/>
          </p:nvPr>
        </p:nvSpPr>
        <p:spPr>
          <a:xfrm>
            <a:off x="913169" y="3814688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5" name="Google Shape;375;p19"/>
          <p:cNvSpPr txBox="1"/>
          <p:nvPr>
            <p:ph type="title"/>
          </p:nvPr>
        </p:nvSpPr>
        <p:spPr>
          <a:xfrm>
            <a:off x="913163" y="440597"/>
            <a:ext cx="73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76" name="Google Shape;376;p19"/>
          <p:cNvSpPr txBox="1"/>
          <p:nvPr>
            <p:ph idx="4" type="body"/>
          </p:nvPr>
        </p:nvSpPr>
        <p:spPr>
          <a:xfrm>
            <a:off x="913163" y="1735814"/>
            <a:ext cx="7316400" cy="6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7" name="Google Shape;377;p19"/>
          <p:cNvSpPr txBox="1"/>
          <p:nvPr>
            <p:ph idx="5" type="body"/>
          </p:nvPr>
        </p:nvSpPr>
        <p:spPr>
          <a:xfrm>
            <a:off x="913163" y="2930908"/>
            <a:ext cx="7316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8" name="Google Shape;378;p19"/>
          <p:cNvSpPr txBox="1"/>
          <p:nvPr>
            <p:ph idx="6" type="body"/>
          </p:nvPr>
        </p:nvSpPr>
        <p:spPr>
          <a:xfrm>
            <a:off x="913163" y="4124653"/>
            <a:ext cx="7317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9" name="Google Shape;379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Six columns">
  <p:cSld name="CUSTOM_1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"/>
          <p:cNvSpPr txBox="1"/>
          <p:nvPr>
            <p:ph idx="1" type="subTitle"/>
          </p:nvPr>
        </p:nvSpPr>
        <p:spPr>
          <a:xfrm>
            <a:off x="34288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2" name="Google Shape;382;p20"/>
          <p:cNvSpPr txBox="1"/>
          <p:nvPr>
            <p:ph idx="2" type="subTitle"/>
          </p:nvPr>
        </p:nvSpPr>
        <p:spPr>
          <a:xfrm>
            <a:off x="62863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3" name="Google Shape;383;p20"/>
          <p:cNvSpPr txBox="1"/>
          <p:nvPr>
            <p:ph idx="3" type="subTitle"/>
          </p:nvPr>
        </p:nvSpPr>
        <p:spPr>
          <a:xfrm>
            <a:off x="6286340" y="162973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4" name="Google Shape;384;p20"/>
          <p:cNvSpPr txBox="1"/>
          <p:nvPr>
            <p:ph idx="4" type="subTitle"/>
          </p:nvPr>
        </p:nvSpPr>
        <p:spPr>
          <a:xfrm>
            <a:off x="3428840" y="1635712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5" name="Google Shape;385;p20"/>
          <p:cNvSpPr txBox="1"/>
          <p:nvPr>
            <p:ph idx="5" type="subTitle"/>
          </p:nvPr>
        </p:nvSpPr>
        <p:spPr>
          <a:xfrm>
            <a:off x="3428840" y="2615193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6" name="Google Shape;386;p20"/>
          <p:cNvSpPr txBox="1"/>
          <p:nvPr>
            <p:ph idx="6" type="subTitle"/>
          </p:nvPr>
        </p:nvSpPr>
        <p:spPr>
          <a:xfrm>
            <a:off x="6286340" y="260128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7" name="Google Shape;387;p20"/>
          <p:cNvSpPr txBox="1"/>
          <p:nvPr>
            <p:ph type="title"/>
          </p:nvPr>
        </p:nvSpPr>
        <p:spPr>
          <a:xfrm>
            <a:off x="281813" y="242813"/>
            <a:ext cx="86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88" name="Google Shape;388;p20"/>
          <p:cNvSpPr txBox="1"/>
          <p:nvPr>
            <p:ph idx="7" type="body"/>
          </p:nvPr>
        </p:nvSpPr>
        <p:spPr>
          <a:xfrm>
            <a:off x="34288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89" name="Google Shape;389;p20"/>
          <p:cNvSpPr txBox="1"/>
          <p:nvPr>
            <p:ph idx="8" type="body"/>
          </p:nvPr>
        </p:nvSpPr>
        <p:spPr>
          <a:xfrm>
            <a:off x="62863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0" name="Google Shape;390;p20"/>
          <p:cNvSpPr txBox="1"/>
          <p:nvPr>
            <p:ph idx="9" type="body"/>
          </p:nvPr>
        </p:nvSpPr>
        <p:spPr>
          <a:xfrm>
            <a:off x="34288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1" name="Google Shape;391;p20"/>
          <p:cNvSpPr txBox="1"/>
          <p:nvPr>
            <p:ph idx="13" type="body"/>
          </p:nvPr>
        </p:nvSpPr>
        <p:spPr>
          <a:xfrm>
            <a:off x="3428831" y="3914325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2" name="Google Shape;392;p20"/>
          <p:cNvSpPr txBox="1"/>
          <p:nvPr>
            <p:ph idx="14" type="body"/>
          </p:nvPr>
        </p:nvSpPr>
        <p:spPr>
          <a:xfrm>
            <a:off x="62863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3" name="Google Shape;393;p20"/>
          <p:cNvSpPr txBox="1"/>
          <p:nvPr>
            <p:ph idx="15" type="body"/>
          </p:nvPr>
        </p:nvSpPr>
        <p:spPr>
          <a:xfrm>
            <a:off x="6286331" y="3893381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4" name="Google Shape;394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5" name="Google Shape;7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 Talking Points">
  <p:cSld name="CUSTOM_2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"/>
          <p:cNvSpPr txBox="1"/>
          <p:nvPr>
            <p:ph type="title"/>
          </p:nvPr>
        </p:nvSpPr>
        <p:spPr>
          <a:xfrm>
            <a:off x="368100" y="415969"/>
            <a:ext cx="8407800" cy="11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97" name="Google Shape;397;p21"/>
          <p:cNvSpPr txBox="1"/>
          <p:nvPr>
            <p:ph idx="1" type="body"/>
          </p:nvPr>
        </p:nvSpPr>
        <p:spPr>
          <a:xfrm>
            <a:off x="368081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8" name="Google Shape;398;p21"/>
          <p:cNvSpPr txBox="1"/>
          <p:nvPr>
            <p:ph idx="2" type="body"/>
          </p:nvPr>
        </p:nvSpPr>
        <p:spPr>
          <a:xfrm>
            <a:off x="3336525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9" name="Google Shape;399;p21"/>
          <p:cNvSpPr txBox="1"/>
          <p:nvPr>
            <p:ph idx="3" type="body"/>
          </p:nvPr>
        </p:nvSpPr>
        <p:spPr>
          <a:xfrm>
            <a:off x="368081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0" name="Google Shape;400;p21"/>
          <p:cNvSpPr txBox="1"/>
          <p:nvPr>
            <p:ph idx="4" type="body"/>
          </p:nvPr>
        </p:nvSpPr>
        <p:spPr>
          <a:xfrm>
            <a:off x="3336525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1" name="Google Shape;401;p21"/>
          <p:cNvSpPr txBox="1"/>
          <p:nvPr>
            <p:ph idx="5" type="title"/>
          </p:nvPr>
        </p:nvSpPr>
        <p:spPr>
          <a:xfrm>
            <a:off x="368081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2" name="Google Shape;402;p21"/>
          <p:cNvSpPr txBox="1"/>
          <p:nvPr>
            <p:ph idx="6" type="title"/>
          </p:nvPr>
        </p:nvSpPr>
        <p:spPr>
          <a:xfrm>
            <a:off x="3336525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3" name="Google Shape;403;p21"/>
          <p:cNvSpPr txBox="1"/>
          <p:nvPr>
            <p:ph idx="7" type="title"/>
          </p:nvPr>
        </p:nvSpPr>
        <p:spPr>
          <a:xfrm>
            <a:off x="368081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4" name="Google Shape;404;p21"/>
          <p:cNvSpPr txBox="1"/>
          <p:nvPr>
            <p:ph idx="8" type="title"/>
          </p:nvPr>
        </p:nvSpPr>
        <p:spPr>
          <a:xfrm>
            <a:off x="3336525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5" name="Google Shape;405;p21"/>
          <p:cNvSpPr txBox="1"/>
          <p:nvPr>
            <p:ph idx="9" type="body"/>
          </p:nvPr>
        </p:nvSpPr>
        <p:spPr>
          <a:xfrm>
            <a:off x="6304969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6" name="Google Shape;406;p21"/>
          <p:cNvSpPr txBox="1"/>
          <p:nvPr>
            <p:ph idx="13" type="body"/>
          </p:nvPr>
        </p:nvSpPr>
        <p:spPr>
          <a:xfrm>
            <a:off x="6304969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7" name="Google Shape;407;p21"/>
          <p:cNvSpPr txBox="1"/>
          <p:nvPr>
            <p:ph idx="14" type="title"/>
          </p:nvPr>
        </p:nvSpPr>
        <p:spPr>
          <a:xfrm>
            <a:off x="6304969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8" name="Google Shape;408;p21"/>
          <p:cNvSpPr txBox="1"/>
          <p:nvPr>
            <p:ph idx="15" type="title"/>
          </p:nvPr>
        </p:nvSpPr>
        <p:spPr>
          <a:xfrm>
            <a:off x="6304969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9" name="Google Shape;409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 Two columns">
  <p:cSld name="CUSTOM_4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"/>
          <p:cNvSpPr txBox="1"/>
          <p:nvPr>
            <p:ph type="title"/>
          </p:nvPr>
        </p:nvSpPr>
        <p:spPr>
          <a:xfrm>
            <a:off x="615038" y="460669"/>
            <a:ext cx="79140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2" name="Google Shape;412;p22"/>
          <p:cNvSpPr txBox="1"/>
          <p:nvPr>
            <p:ph idx="1" type="body"/>
          </p:nvPr>
        </p:nvSpPr>
        <p:spPr>
          <a:xfrm>
            <a:off x="655012" y="2063100"/>
            <a:ext cx="37206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3" name="Google Shape;413;p22"/>
          <p:cNvSpPr txBox="1"/>
          <p:nvPr>
            <p:ph idx="2" type="body"/>
          </p:nvPr>
        </p:nvSpPr>
        <p:spPr>
          <a:xfrm>
            <a:off x="4848109" y="2054288"/>
            <a:ext cx="37209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4" name="Google Shape;414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 Section Title">
  <p:cSld name="CUSTOM_3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>
            <p:ph type="title"/>
          </p:nvPr>
        </p:nvSpPr>
        <p:spPr>
          <a:xfrm>
            <a:off x="478800" y="1966238"/>
            <a:ext cx="81864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ldrich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7" name="Google Shape;417;p23"/>
          <p:cNvSpPr txBox="1"/>
          <p:nvPr>
            <p:ph idx="1" type="body"/>
          </p:nvPr>
        </p:nvSpPr>
        <p:spPr>
          <a:xfrm>
            <a:off x="478800" y="3528975"/>
            <a:ext cx="818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 algn="ctr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8" name="Google Shape;41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Text and Image">
  <p:cSld name="CUSTOM_9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 txBox="1"/>
          <p:nvPr>
            <p:ph type="title"/>
          </p:nvPr>
        </p:nvSpPr>
        <p:spPr>
          <a:xfrm>
            <a:off x="308456" y="1295250"/>
            <a:ext cx="3343800" cy="17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/>
        </p:txBody>
      </p:sp>
      <p:sp>
        <p:nvSpPr>
          <p:cNvPr id="421" name="Google Shape;421;p24"/>
          <p:cNvSpPr txBox="1"/>
          <p:nvPr>
            <p:ph idx="1" type="subTitle"/>
          </p:nvPr>
        </p:nvSpPr>
        <p:spPr>
          <a:xfrm>
            <a:off x="308456" y="3772331"/>
            <a:ext cx="33438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22" name="Google Shape;422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Free writting">
  <p:cSld name="CUSTOM_21_1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"/>
          <p:cNvSpPr/>
          <p:nvPr/>
        </p:nvSpPr>
        <p:spPr>
          <a:xfrm flipH="1">
            <a:off x="221138" y="1089113"/>
            <a:ext cx="8701800" cy="3871500"/>
          </a:xfrm>
          <a:prstGeom prst="roundRect">
            <a:avLst>
              <a:gd fmla="val 4889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25" name="Google Shape;425;p25"/>
          <p:cNvSpPr/>
          <p:nvPr/>
        </p:nvSpPr>
        <p:spPr>
          <a:xfrm flipH="1">
            <a:off x="385903" y="878494"/>
            <a:ext cx="2172600" cy="471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28" name="Google Shape;428;p2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💡"/>
              <a:defRPr/>
            </a:lvl9pPr>
          </a:lstStyle>
          <a:p/>
        </p:txBody>
      </p:sp>
      <p:sp>
        <p:nvSpPr>
          <p:cNvPr id="429" name="Google Shape;429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8" name="Google Shape;78;p4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79" name="Google Shape;79;p4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" name="Google Shape;81;p4"/>
          <p:cNvCxnSpPr>
            <a:endCxn id="80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2" name="Google Shape;82;p4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3" name="Google Shape;83;p4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84" name="Google Shape;8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4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86" name="Google Shape;86;p4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7" name="Google Shape;87;p4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8" name="Google Shape;88;p4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9" name="Google Shape;89;p4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0" name="Google Shape;90;p4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1" name="Google Shape;91;p4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2" name="Google Shape;92;p4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4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95" name="Google Shape;9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96" name="Google Shape;9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4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98" name="Google Shape;98;p4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99" name="Google Shape;99;p4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100" name="Google Shape;100;p4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2" name="Google Shape;102;p4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107" name="Google Shape;107;p4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108" name="Google Shape;108;p4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09" name="Google Shape;109;p4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1" name="Google Shape;111;p4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2" name="Google Shape;112;p4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3" name="Google Shape;113;p4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4" name="Google Shape;114;p4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5" name="Google Shape;115;p4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18" name="Google Shape;1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19" name="Google Shape;11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3" name="Google Shape;123;p5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4" name="Google Shape;1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5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5"/>
          <p:cNvCxnSpPr>
            <a:endCxn id="125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" name="Google Shape;130;p5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1" name="Google Shape;131;p5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2" name="Google Shape;132;p5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3" name="Google Shape;133;p5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4" name="Google Shape;134;p5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5" name="Google Shape;135;p5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36" name="Google Shape;136;p5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137" name="Google Shape;137;p5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142" name="Google Shape;14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6" name="Google Shape;146;p6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6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149" name="Google Shape;1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51" name="Google Shape;15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52" name="Google Shape;15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55" name="Google Shape;15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8" name="Google Shape;158;p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59" name="Google Shape;15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160" name="Google Shape;1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63" name="Google Shape;1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165" name="Google Shape;165;p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8"/>
            <p:cNvCxnSpPr>
              <a:endCxn id="16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1" name="Google Shape;171;p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2" name="Google Shape;172;p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3" name="Google Shape;173;p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4" name="Google Shape;174;p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5" name="Google Shape;175;p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76" name="Google Shape;176;p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7" name="Google Shape;177;p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82" name="Google Shape;182;p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6" name="Google Shape;186;p9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87" name="Google Shape;18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9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9"/>
          <p:cNvCxnSpPr>
            <a:endCxn id="188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9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4" name="Google Shape;194;p9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5" name="Google Shape;195;p9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6" name="Google Shape;196;p9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7" name="Google Shape;197;p9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8" name="Google Shape;198;p9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99" name="Google Shape;199;p9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200" name="Google Shape;200;p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1" name="Google Shape;201;p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2" name="Google Shape;202;p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3" name="Google Shape;203;p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4" name="Google Shape;204;p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05" name="Google Shape;20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08" name="Google Shape;208;p10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09" name="Google Shape;20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10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10"/>
          <p:cNvCxnSpPr>
            <a:endCxn id="210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10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6" name="Google Shape;216;p10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7" name="Google Shape;217;p10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8" name="Google Shape;218;p10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9" name="Google Shape;219;p10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0" name="Google Shape;220;p10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21" name="Google Shape;221;p10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222" name="Google Shape;222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3" name="Google Shape;223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4" name="Google Shape;224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5" name="Google Shape;225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6" name="Google Shape;226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27" name="Google Shape;22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7A7A7A"/>
            </a:gs>
            <a:gs pos="100000">
              <a:srgbClr val="39393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556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556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556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556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556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556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556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556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hyperlink" Target="https://docs.google.com/document/d/1_ZcL90l79r6EtoxdboiwWUjhCw6A8XXMzxJQE0nvWlM/edit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teacherkraig@gmail.com" TargetMode="External"/><Relationship Id="rId4" Type="http://schemas.openxmlformats.org/officeDocument/2006/relationships/hyperlink" Target="mailto:charlie.kraig@arpdc.ab.ca" TargetMode="External"/><Relationship Id="rId5" Type="http://schemas.openxmlformats.org/officeDocument/2006/relationships/hyperlink" Target="mailto:lana2lane@gmail.com" TargetMode="External"/><Relationship Id="rId6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rive.google.com/file/d/1j6kOKWJ6oAp1masji5LZY3NHhb6nfQb1/view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hyperlink" Target="https://docs.google.com/document/d/1vZf6HwsvDsn8SWv9Quc5RDasXxp_nahDlykzqfhgmNU/edit?usp=sharingZ6CTbV4hBAFj-rZVUKezBEY2wd0pOF537s4809bji4k/edit?usp=sharing" TargetMode="External"/><Relationship Id="rId5" Type="http://schemas.openxmlformats.org/officeDocument/2006/relationships/hyperlink" Target="https://docs.google.com/document/d/1vZf6HwsvDsn8SWv9Quc5RDasXxp_nahDlykzqfhgmNU/edit?usp=sharingZ6CTbV4hBAFj-rZVUKezBEY2wd0pOF537s4809bji4k/edit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google.com/document/d/1AS4M8iUSqOYZAVr64_GiRM-U7bZ0u0X6oYqI-_mVelc/edit" TargetMode="External"/><Relationship Id="rId4" Type="http://schemas.openxmlformats.org/officeDocument/2006/relationships/hyperlink" Target="https://docs.google.com/document/d/1lNq2mmRXF4jW3rPcfF0QXHqrRUEQ8URxhhUUO7DfGbc/ed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/>
          <p:nvPr>
            <p:ph type="ctrTitle"/>
          </p:nvPr>
        </p:nvSpPr>
        <p:spPr>
          <a:xfrm>
            <a:off x="3926775" y="1530675"/>
            <a:ext cx="5062500" cy="295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PHONOLOGICAL</a:t>
            </a:r>
            <a:br>
              <a:rPr lang="en-GB"/>
            </a:br>
            <a:r>
              <a:rPr lang="en-GB"/>
              <a:t>AWARENESS</a:t>
            </a:r>
            <a:r>
              <a:rPr lang="en-GB"/>
              <a:t> </a:t>
            </a:r>
            <a:br>
              <a:rPr lang="en-GB"/>
            </a:br>
            <a:r>
              <a:rPr lang="en-GB">
                <a:solidFill>
                  <a:srgbClr val="E6BE42"/>
                </a:solidFill>
              </a:rPr>
              <a:t>English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Language Arts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&amp; Literature</a:t>
            </a:r>
            <a:endParaRPr>
              <a:solidFill>
                <a:srgbClr val="E6BE42"/>
              </a:solidFill>
            </a:endParaRPr>
          </a:p>
        </p:txBody>
      </p:sp>
      <p:pic>
        <p:nvPicPr>
          <p:cNvPr id="437" name="Google Shape;4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8900" y="4405325"/>
            <a:ext cx="682425" cy="6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0700" y="4451800"/>
            <a:ext cx="1248574" cy="6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00" y="59725"/>
            <a:ext cx="2940650" cy="10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"/>
          <p:cNvSpPr txBox="1"/>
          <p:nvPr>
            <p:ph type="title"/>
          </p:nvPr>
        </p:nvSpPr>
        <p:spPr>
          <a:xfrm>
            <a:off x="211347" y="182100"/>
            <a:ext cx="8772900" cy="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>
                <a:solidFill>
                  <a:srgbClr val="E6BE42"/>
                </a:solidFill>
              </a:rPr>
              <a:t>Phonological Awareness </a:t>
            </a:r>
            <a:r>
              <a:rPr lang="en-GB" sz="5700">
                <a:solidFill>
                  <a:srgbClr val="E6BE42"/>
                </a:solidFill>
              </a:rPr>
              <a:t>Classroom Practices</a:t>
            </a:r>
            <a:endParaRPr sz="5700">
              <a:solidFill>
                <a:srgbClr val="E6BE42"/>
              </a:solidFill>
            </a:endParaRPr>
          </a:p>
        </p:txBody>
      </p:sp>
      <p:sp>
        <p:nvSpPr>
          <p:cNvPr id="507" name="Google Shape;507;p36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8" name="Google Shape;5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25" y="1414416"/>
            <a:ext cx="8984550" cy="317266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6"/>
          <p:cNvSpPr txBox="1"/>
          <p:nvPr/>
        </p:nvSpPr>
        <p:spPr>
          <a:xfrm rot="140376">
            <a:off x="625913" y="2334367"/>
            <a:ext cx="1528574" cy="1061967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READ </a:t>
            </a:r>
            <a:br>
              <a:rPr lang="en-GB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GB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ALOUDS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GB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 or 3 per day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0" name="Google Shape;510;p36"/>
          <p:cNvSpPr txBox="1"/>
          <p:nvPr/>
        </p:nvSpPr>
        <p:spPr>
          <a:xfrm rot="-1327121">
            <a:off x="2085136" y="2563288"/>
            <a:ext cx="1670002" cy="1293072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0124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PHONOLOGICAL AWARENESS </a:t>
            </a:r>
            <a:endParaRPr sz="1500">
              <a:solidFill>
                <a:srgbClr val="20124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500">
                <a:solidFill>
                  <a:srgbClr val="20124D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GB" sz="1500">
                <a:solidFill>
                  <a:srgbClr val="20124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15 mins.</a:t>
            </a:r>
            <a:endParaRPr sz="1500">
              <a:solidFill>
                <a:srgbClr val="20124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0124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DAILY</a:t>
            </a:r>
            <a:endParaRPr sz="1500">
              <a:solidFill>
                <a:srgbClr val="20124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1" name="Google Shape;511;p36"/>
          <p:cNvSpPr txBox="1"/>
          <p:nvPr/>
        </p:nvSpPr>
        <p:spPr>
          <a:xfrm rot="204225">
            <a:off x="3672610" y="2353202"/>
            <a:ext cx="1596717" cy="144674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NURSERY RHYMES</a:t>
            </a:r>
            <a:endParaRPr sz="17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7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GB" sz="1700" u="sng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4"/>
              </a:rPr>
              <a:t>daily structure</a:t>
            </a:r>
            <a:r>
              <a:rPr lang="en-GB" sz="17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GB" sz="17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</a:t>
            </a:r>
            <a:endParaRPr sz="17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2" name="Google Shape;512;p36"/>
          <p:cNvSpPr txBox="1"/>
          <p:nvPr/>
        </p:nvSpPr>
        <p:spPr>
          <a:xfrm rot="511357">
            <a:off x="5222401" y="2291844"/>
            <a:ext cx="1356277" cy="92339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ELKONIN</a:t>
            </a:r>
            <a:endParaRPr sz="17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Sound Boxes</a:t>
            </a:r>
            <a:endParaRPr sz="17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3" name="Google Shape;513;p36"/>
          <p:cNvSpPr txBox="1"/>
          <p:nvPr/>
        </p:nvSpPr>
        <p:spPr>
          <a:xfrm rot="1085612">
            <a:off x="6791074" y="2878972"/>
            <a:ext cx="1289568" cy="661813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SYL*LA*BI*CA*TION*</a:t>
            </a:r>
            <a:endParaRPr sz="17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 txBox="1"/>
          <p:nvPr>
            <p:ph type="title"/>
          </p:nvPr>
        </p:nvSpPr>
        <p:spPr>
          <a:xfrm>
            <a:off x="442525" y="2630288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Charlie Kraig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45" name="Google Shape;445;p28"/>
          <p:cNvSpPr txBox="1"/>
          <p:nvPr>
            <p:ph idx="1" type="body"/>
          </p:nvPr>
        </p:nvSpPr>
        <p:spPr>
          <a:xfrm>
            <a:off x="1119600" y="3696675"/>
            <a:ext cx="4047300" cy="11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teacherkraig@gmail.com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charlie.kraig@arpdc.ab.ca</a:t>
            </a:r>
            <a:r>
              <a:rPr lang="en-GB"/>
              <a:t> </a:t>
            </a:r>
            <a:endParaRPr/>
          </a:p>
        </p:txBody>
      </p:sp>
      <p:sp>
        <p:nvSpPr>
          <p:cNvPr id="446" name="Google Shape;446;p28"/>
          <p:cNvSpPr/>
          <p:nvPr/>
        </p:nvSpPr>
        <p:spPr>
          <a:xfrm>
            <a:off x="655361" y="4001471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8"/>
          <p:cNvSpPr txBox="1"/>
          <p:nvPr/>
        </p:nvSpPr>
        <p:spPr>
          <a:xfrm>
            <a:off x="398500" y="3349250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sp>
        <p:nvSpPr>
          <p:cNvPr id="448" name="Google Shape;448;p28"/>
          <p:cNvSpPr/>
          <p:nvPr/>
        </p:nvSpPr>
        <p:spPr>
          <a:xfrm rot="1341582">
            <a:off x="3481117" y="369115"/>
            <a:ext cx="817519" cy="36749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8"/>
          <p:cNvSpPr/>
          <p:nvPr/>
        </p:nvSpPr>
        <p:spPr>
          <a:xfrm rot="-1989981">
            <a:off x="2829394" y="2822548"/>
            <a:ext cx="813517" cy="36890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8"/>
          <p:cNvSpPr txBox="1"/>
          <p:nvPr/>
        </p:nvSpPr>
        <p:spPr>
          <a:xfrm>
            <a:off x="7987250" y="0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451" name="Google Shape;451;p28"/>
          <p:cNvSpPr txBox="1"/>
          <p:nvPr/>
        </p:nvSpPr>
        <p:spPr>
          <a:xfrm>
            <a:off x="4572000" y="168325"/>
            <a:ext cx="300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Learning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Network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Educational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Services</a:t>
            </a:r>
            <a:endParaRPr/>
          </a:p>
        </p:txBody>
      </p:sp>
      <p:sp>
        <p:nvSpPr>
          <p:cNvPr id="452" name="Google Shape;452;p28"/>
          <p:cNvSpPr txBox="1"/>
          <p:nvPr>
            <p:ph type="title"/>
          </p:nvPr>
        </p:nvSpPr>
        <p:spPr>
          <a:xfrm>
            <a:off x="398500" y="168313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Lana Lane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53" name="Google Shape;453;p28"/>
          <p:cNvSpPr txBox="1"/>
          <p:nvPr>
            <p:ph idx="1" type="body"/>
          </p:nvPr>
        </p:nvSpPr>
        <p:spPr>
          <a:xfrm>
            <a:off x="1119600" y="1364300"/>
            <a:ext cx="4047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lana2lane@gmail.com</a:t>
            </a:r>
            <a:r>
              <a:rPr lang="en-GB"/>
              <a:t> </a:t>
            </a:r>
            <a:endParaRPr/>
          </a:p>
        </p:txBody>
      </p:sp>
      <p:sp>
        <p:nvSpPr>
          <p:cNvPr id="454" name="Google Shape;454;p28"/>
          <p:cNvSpPr/>
          <p:nvPr/>
        </p:nvSpPr>
        <p:spPr>
          <a:xfrm>
            <a:off x="655361" y="1409696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8"/>
          <p:cNvSpPr txBox="1"/>
          <p:nvPr/>
        </p:nvSpPr>
        <p:spPr>
          <a:xfrm>
            <a:off x="442525" y="897875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pic>
        <p:nvPicPr>
          <p:cNvPr id="456" name="Google Shape;45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8000" y="2571750"/>
            <a:ext cx="1013576" cy="102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this Slide Deck</a:t>
            </a:r>
            <a:endParaRPr/>
          </a:p>
        </p:txBody>
      </p:sp>
      <p:sp>
        <p:nvSpPr>
          <p:cNvPr id="462" name="Google Shape;462;p29"/>
          <p:cNvSpPr txBox="1"/>
          <p:nvPr>
            <p:ph idx="1" type="body"/>
          </p:nvPr>
        </p:nvSpPr>
        <p:spPr>
          <a:xfrm>
            <a:off x="311700" y="1313400"/>
            <a:ext cx="6917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You will find resources to support this area of literacy instruction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linked in the slides</a:t>
            </a:r>
            <a:r>
              <a:rPr lang="en-GB"/>
              <a:t> and in the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speaker notes.</a:t>
            </a:r>
            <a:endParaRPr b="1">
              <a:latin typeface="Muli"/>
              <a:ea typeface="Muli"/>
              <a:cs typeface="Muli"/>
              <a:sym typeface="Mul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It is the teacher’s responsibility to align resources with their students’ needs and curriculum expectations.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If you have questions, please contact your local consortia office.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This is not a comprehensive list of resources; rather, it is a place to get you started for quality instructional practices.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7" name="Google Shape;467;p30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{8BC6E37F-A1E4-4AD7-A2A9-5317C35D830A}</a:tableStyleId>
              </a:tblPr>
              <a:tblGrid>
                <a:gridCol w="2734475"/>
                <a:gridCol w="795950"/>
                <a:gridCol w="792475"/>
                <a:gridCol w="805775"/>
                <a:gridCol w="739175"/>
                <a:gridCol w="712550"/>
                <a:gridCol w="672525"/>
                <a:gridCol w="619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K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4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5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6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Google Shape;472;p31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{8BC6E37F-A1E4-4AD7-A2A9-5317C35D830A}</a:tableStyleId>
              </a:tblPr>
              <a:tblGrid>
                <a:gridCol w="3756750"/>
                <a:gridCol w="3736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 (from Curriculum)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Pillars of Reading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Fluency/ 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"/>
          <p:cNvSpPr txBox="1"/>
          <p:nvPr>
            <p:ph type="title"/>
          </p:nvPr>
        </p:nvSpPr>
        <p:spPr>
          <a:xfrm>
            <a:off x="149625" y="250800"/>
            <a:ext cx="7762500" cy="448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4000">
                <a:solidFill>
                  <a:srgbClr val="E6BE42"/>
                </a:solidFill>
              </a:rPr>
              <a:t>P</a:t>
            </a:r>
            <a:r>
              <a:rPr i="1" lang="en-GB" sz="4000">
                <a:solidFill>
                  <a:srgbClr val="E6BE42"/>
                </a:solidFill>
              </a:rPr>
              <a:t>HONOLOGICAL AWARENESS</a:t>
            </a:r>
            <a:r>
              <a:rPr lang="en-GB" sz="4000">
                <a:solidFill>
                  <a:schemeClr val="lt1"/>
                </a:solidFill>
              </a:rPr>
              <a:t> </a:t>
            </a:r>
            <a:r>
              <a:rPr b="0" lang="en-GB" sz="4000">
                <a:solidFill>
                  <a:schemeClr val="lt1"/>
                </a:solidFill>
              </a:rPr>
              <a:t>is the umbrella term that includes everything from rhyming and sentence segmentation to phonemic awareness- the sounds </a:t>
            </a:r>
            <a:endParaRPr b="0" sz="4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4000">
                <a:solidFill>
                  <a:schemeClr val="lt1"/>
                </a:solidFill>
              </a:rPr>
              <a:t>of ORAL LANGUAGE.  </a:t>
            </a:r>
            <a:br>
              <a:rPr b="0" lang="en-GB" sz="4000">
                <a:solidFill>
                  <a:schemeClr val="lt1"/>
                </a:solidFill>
              </a:rPr>
            </a:br>
            <a:endParaRPr b="0" sz="4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4000">
                <a:solidFill>
                  <a:schemeClr val="lt1"/>
                </a:solidFill>
              </a:rPr>
              <a:t>It does not include </a:t>
            </a:r>
            <a:r>
              <a:rPr b="0" lang="en-GB" sz="4000">
                <a:solidFill>
                  <a:srgbClr val="E6BE42"/>
                </a:solidFill>
              </a:rPr>
              <a:t>PHONICS</a:t>
            </a:r>
            <a:r>
              <a:rPr b="0" lang="en-GB" sz="4000">
                <a:solidFill>
                  <a:schemeClr val="lt1"/>
                </a:solidFill>
              </a:rPr>
              <a:t> but phonics builds upon phonemic awareness.</a:t>
            </a:r>
            <a:r>
              <a:rPr b="0" lang="en-GB" sz="4400"/>
              <a:t> </a:t>
            </a:r>
            <a:r>
              <a:rPr lang="en-GB" sz="4400"/>
              <a:t> </a:t>
            </a:r>
            <a:r>
              <a:rPr b="0" lang="en-GB" sz="3400">
                <a:solidFill>
                  <a:srgbClr val="E6BE42"/>
                </a:solidFill>
              </a:rPr>
              <a:t>  </a:t>
            </a:r>
            <a:endParaRPr sz="3400">
              <a:solidFill>
                <a:srgbClr val="E6BE42"/>
              </a:solidFill>
            </a:endParaRPr>
          </a:p>
        </p:txBody>
      </p:sp>
      <p:sp>
        <p:nvSpPr>
          <p:cNvPr id="478" name="Google Shape;478;p32"/>
          <p:cNvSpPr txBox="1"/>
          <p:nvPr/>
        </p:nvSpPr>
        <p:spPr>
          <a:xfrm>
            <a:off x="7372200" y="4620300"/>
            <a:ext cx="17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200" y="-36625"/>
            <a:ext cx="7588951" cy="569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4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9" name="Google Shape;48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41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4"/>
          <p:cNvSpPr/>
          <p:nvPr/>
        </p:nvSpPr>
        <p:spPr>
          <a:xfrm>
            <a:off x="-37600" y="2143900"/>
            <a:ext cx="9346800" cy="308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4"/>
          <p:cNvSpPr txBox="1"/>
          <p:nvPr/>
        </p:nvSpPr>
        <p:spPr>
          <a:xfrm>
            <a:off x="-75" y="2143900"/>
            <a:ext cx="91440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</a:t>
            </a:r>
            <a: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an you identify learning outcomes with a </a:t>
            </a:r>
            <a:b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lang="en-GB" sz="4400">
                <a:solidFill>
                  <a:schemeClr val="accent6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Phonological Awareness</a:t>
            </a:r>
            <a: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focus?  </a:t>
            </a:r>
            <a:b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b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What </a:t>
            </a:r>
            <a:r>
              <a:rPr lang="en-GB" sz="4400" u="sng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skills &amp; abilities</a:t>
            </a:r>
            <a:r>
              <a:rPr lang="en-GB" sz="44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(KUSPs) </a:t>
            </a:r>
            <a: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support</a:t>
            </a:r>
            <a:r>
              <a:rPr lang="en-GB" sz="44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the outcomes?</a:t>
            </a:r>
            <a:endParaRPr sz="4400">
              <a:solidFill>
                <a:srgbClr val="D9D2E9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D9D2E9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D9D2E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D9D2E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D9D2E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92" name="Google Shape;492;p34"/>
          <p:cNvSpPr txBox="1"/>
          <p:nvPr/>
        </p:nvSpPr>
        <p:spPr>
          <a:xfrm>
            <a:off x="2281225" y="5121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Aug. 2022- Curriculum- Phonological Awareness Skills &amp; Abilities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 txBox="1"/>
          <p:nvPr>
            <p:ph type="title"/>
          </p:nvPr>
        </p:nvSpPr>
        <p:spPr>
          <a:xfrm>
            <a:off x="640125" y="430050"/>
            <a:ext cx="78639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 u="sng">
                <a:solidFill>
                  <a:srgbClr val="E6BE4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Key Assessments</a:t>
            </a:r>
            <a:r>
              <a:rPr lang="en-GB" sz="5700">
                <a:solidFill>
                  <a:srgbClr val="D9D2E9"/>
                </a:solidFill>
              </a:rPr>
              <a:t> for the support of Phonological Awareness.</a:t>
            </a:r>
            <a:endParaRPr sz="5700">
              <a:solidFill>
                <a:srgbClr val="D9D2E9"/>
              </a:solidFill>
            </a:endParaRPr>
          </a:p>
        </p:txBody>
      </p:sp>
      <p:sp>
        <p:nvSpPr>
          <p:cNvPr id="498" name="Google Shape;498;p35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9" name="Google Shape;499;p35"/>
          <p:cNvSpPr txBox="1"/>
          <p:nvPr>
            <p:ph type="title"/>
          </p:nvPr>
        </p:nvSpPr>
        <p:spPr>
          <a:xfrm>
            <a:off x="615063" y="3409669"/>
            <a:ext cx="79140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>
                <a:solidFill>
                  <a:schemeClr val="lt2"/>
                </a:solidFill>
              </a:rPr>
              <a:t>Phonological Awareness</a:t>
            </a:r>
            <a:r>
              <a:rPr lang="en-GB" sz="5700"/>
              <a:t> </a:t>
            </a:r>
            <a:r>
              <a:rPr lang="en-GB" sz="5700" u="sng">
                <a:solidFill>
                  <a:srgbClr val="E6BE4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Resources</a:t>
            </a:r>
            <a:r>
              <a:rPr lang="en-GB" sz="5700">
                <a:solidFill>
                  <a:srgbClr val="D9D2E9"/>
                </a:solidFill>
              </a:rPr>
              <a:t> </a:t>
            </a:r>
            <a:endParaRPr sz="5700">
              <a:solidFill>
                <a:srgbClr val="D9D2E9"/>
              </a:solidFill>
            </a:endParaRPr>
          </a:p>
        </p:txBody>
      </p:sp>
      <p:sp>
        <p:nvSpPr>
          <p:cNvPr id="500" name="Google Shape;500;p35"/>
          <p:cNvSpPr/>
          <p:nvPr/>
        </p:nvSpPr>
        <p:spPr>
          <a:xfrm rot="7907431">
            <a:off x="6831707" y="3175545"/>
            <a:ext cx="812668" cy="36844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35"/>
          <p:cNvSpPr/>
          <p:nvPr/>
        </p:nvSpPr>
        <p:spPr>
          <a:xfrm rot="3724985">
            <a:off x="2050153" y="323919"/>
            <a:ext cx="813146" cy="370619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