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Englebert"/>
      <p:regular r:id="rId17"/>
    </p:embeddedFont>
    <p:embeddedFont>
      <p:font typeface="Abril Fatface"/>
      <p:regular r:id="rId18"/>
    </p:embeddedFont>
    <p:embeddedFont>
      <p:font typeface="Barlow Condensed"/>
      <p:regular r:id="rId19"/>
      <p:bold r:id="rId20"/>
      <p:italic r:id="rId21"/>
      <p:boldItalic r:id="rId22"/>
    </p:embeddedFont>
    <p:embeddedFont>
      <p:font typeface="Pacifico"/>
      <p:regular r:id="rId23"/>
    </p:embeddedFont>
    <p:embeddedFont>
      <p:font typeface="Shadows Into Light Two"/>
      <p:regular r:id="rId24"/>
    </p:embeddedFont>
    <p:embeddedFont>
      <p:font typeface="Love Ya Like A Sister"/>
      <p:regular r:id="rId25"/>
    </p:embeddedFont>
    <p:embeddedFont>
      <p:font typeface="Calligraffitti"/>
      <p:regular r:id="rId26"/>
    </p:embeddedFont>
    <p:embeddedFont>
      <p:font typeface="Sue Ellen Francisco"/>
      <p:regular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Lobster"/>
      <p:regular r:id="rId32"/>
    </p:embeddedFont>
    <p:embeddedFont>
      <p:font typeface="Poppins"/>
      <p:regular r:id="rId33"/>
      <p:bold r:id="rId34"/>
      <p:italic r:id="rId35"/>
      <p:boldItalic r:id="rId36"/>
    </p:embeddedFont>
    <p:embeddedFont>
      <p:font typeface="Joti One"/>
      <p:regular r:id="rId37"/>
    </p:embeddedFont>
    <p:embeddedFont>
      <p:font typeface="Poppins Medium"/>
      <p:regular r:id="rId38"/>
      <p:bold r:id="rId39"/>
      <p:italic r:id="rId40"/>
      <p:boldItalic r:id="rId41"/>
    </p:embeddedFont>
    <p:embeddedFont>
      <p:font typeface="Chelsea Market"/>
      <p:regular r:id="rId42"/>
    </p:embeddedFont>
    <p:embeddedFont>
      <p:font typeface="Syncopate"/>
      <p:regular r:id="rId43"/>
      <p:bold r:id="rId44"/>
    </p:embeddedFont>
    <p:embeddedFont>
      <p:font typeface="Homemade Apple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116287-8BEE-4D62-963D-1C1D03D02259}">
  <a:tblStyle styleId="{B0116287-8BEE-4D62-963D-1C1D03D022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Medium-italic.fntdata"/><Relationship Id="rId20" Type="http://schemas.openxmlformats.org/officeDocument/2006/relationships/font" Target="fonts/BarlowCondensed-bold.fntdata"/><Relationship Id="rId42" Type="http://schemas.openxmlformats.org/officeDocument/2006/relationships/font" Target="fonts/ChelseaMarket-regular.fntdata"/><Relationship Id="rId41" Type="http://schemas.openxmlformats.org/officeDocument/2006/relationships/font" Target="fonts/PoppinsMedium-boldItalic.fntdata"/><Relationship Id="rId22" Type="http://schemas.openxmlformats.org/officeDocument/2006/relationships/font" Target="fonts/BarlowCondensed-boldItalic.fntdata"/><Relationship Id="rId44" Type="http://schemas.openxmlformats.org/officeDocument/2006/relationships/font" Target="fonts/Syncopate-bold.fntdata"/><Relationship Id="rId21" Type="http://schemas.openxmlformats.org/officeDocument/2006/relationships/font" Target="fonts/BarlowCondensed-italic.fntdata"/><Relationship Id="rId43" Type="http://schemas.openxmlformats.org/officeDocument/2006/relationships/font" Target="fonts/Syncopate-regular.fntdata"/><Relationship Id="rId24" Type="http://schemas.openxmlformats.org/officeDocument/2006/relationships/font" Target="fonts/ShadowsIntoLightTwo-regular.fntdata"/><Relationship Id="rId23" Type="http://schemas.openxmlformats.org/officeDocument/2006/relationships/font" Target="fonts/Pacifico-regular.fntdata"/><Relationship Id="rId45" Type="http://schemas.openxmlformats.org/officeDocument/2006/relationships/font" Target="fonts/HomemadeAppl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alligraffitti-regular.fntdata"/><Relationship Id="rId25" Type="http://schemas.openxmlformats.org/officeDocument/2006/relationships/font" Target="fonts/LoveYaLikeASister-regular.fntdata"/><Relationship Id="rId28" Type="http://schemas.openxmlformats.org/officeDocument/2006/relationships/font" Target="fonts/Roboto-regular.fntdata"/><Relationship Id="rId27" Type="http://schemas.openxmlformats.org/officeDocument/2006/relationships/font" Target="fonts/SueEllenFrancisc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Poppins-regular.fntdata"/><Relationship Id="rId10" Type="http://schemas.openxmlformats.org/officeDocument/2006/relationships/slide" Target="slides/slide4.xml"/><Relationship Id="rId32" Type="http://schemas.openxmlformats.org/officeDocument/2006/relationships/font" Target="fonts/Lobster-regular.fntdata"/><Relationship Id="rId13" Type="http://schemas.openxmlformats.org/officeDocument/2006/relationships/slide" Target="slides/slide7.xml"/><Relationship Id="rId35" Type="http://schemas.openxmlformats.org/officeDocument/2006/relationships/font" Target="fonts/Poppins-italic.fntdata"/><Relationship Id="rId12" Type="http://schemas.openxmlformats.org/officeDocument/2006/relationships/slide" Target="slides/slide6.xml"/><Relationship Id="rId34" Type="http://schemas.openxmlformats.org/officeDocument/2006/relationships/font" Target="fonts/Poppins-bold.fntdata"/><Relationship Id="rId15" Type="http://schemas.openxmlformats.org/officeDocument/2006/relationships/slide" Target="slides/slide9.xml"/><Relationship Id="rId37" Type="http://schemas.openxmlformats.org/officeDocument/2006/relationships/font" Target="fonts/JotiOne-regular.fntdata"/><Relationship Id="rId14" Type="http://schemas.openxmlformats.org/officeDocument/2006/relationships/slide" Target="slides/slide8.xml"/><Relationship Id="rId36" Type="http://schemas.openxmlformats.org/officeDocument/2006/relationships/font" Target="fonts/Poppins-boldItalic.fntdata"/><Relationship Id="rId17" Type="http://schemas.openxmlformats.org/officeDocument/2006/relationships/font" Target="fonts/Englebert-regular.fntdata"/><Relationship Id="rId39" Type="http://schemas.openxmlformats.org/officeDocument/2006/relationships/font" Target="fonts/PoppinsMedium-bold.fntdata"/><Relationship Id="rId16" Type="http://schemas.openxmlformats.org/officeDocument/2006/relationships/slide" Target="slides/slide10.xml"/><Relationship Id="rId38" Type="http://schemas.openxmlformats.org/officeDocument/2006/relationships/font" Target="fonts/PoppinsMedium-regular.fntdata"/><Relationship Id="rId19" Type="http://schemas.openxmlformats.org/officeDocument/2006/relationships/font" Target="fonts/BarlowCondensed-regular.fntdata"/><Relationship Id="rId18" Type="http://schemas.openxmlformats.org/officeDocument/2006/relationships/font" Target="fonts/AbrilFatfac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lberta.ca/ministerial-order-on-student-learning.aspx#jumplinks-0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oardman.k12.oh.us/userfiles/363/Phonological%20Awareness/44Phonemes.pdf" TargetMode="External"/><Relationship Id="rId3" Type="http://schemas.openxmlformats.org/officeDocument/2006/relationships/hyperlink" Target="https://www.readingrockets.org/strategies/elkonin_boxes" TargetMode="External"/><Relationship Id="rId4" Type="http://schemas.openxmlformats.org/officeDocument/2006/relationships/hyperlink" Target="https://www.youtube.com/watch?v=r1j0Oi2Ad9Y" TargetMode="External"/><Relationship Id="rId10" Type="http://schemas.openxmlformats.org/officeDocument/2006/relationships/hyperlink" Target="https://attachments.convertkitcdnh.com/42250/725d244d-82f9-47b1-bd55-3b1e8ce26533/Decodable%20Book%2010%20-%20The%20Measured%20Mom.pdf" TargetMode="External"/><Relationship Id="rId9" Type="http://schemas.openxmlformats.org/officeDocument/2006/relationships/hyperlink" Target="https://www.weareteachers.com/structured-word-inquiry/" TargetMode="External"/><Relationship Id="rId5" Type="http://schemas.openxmlformats.org/officeDocument/2006/relationships/hyperlink" Target="https://www.literacyfootprints.com/resource-center/kindergarten/categories/all/videos/word-study-making-words-26cb8f6e94" TargetMode="External"/><Relationship Id="rId6" Type="http://schemas.openxmlformats.org/officeDocument/2006/relationships/hyperlink" Target="http://www.literacyfootprints.com/resource-center/first-grade/categories/all/videos/word-study-sight-word-9769846f65" TargetMode="External"/><Relationship Id="rId7" Type="http://schemas.openxmlformats.org/officeDocument/2006/relationships/hyperlink" Target="https://www.youtube.com/watch?v=sjgUx7zSX14&amp;feature=youtu.be" TargetMode="External"/><Relationship Id="rId8" Type="http://schemas.openxmlformats.org/officeDocument/2006/relationships/hyperlink" Target="https://www.readingrockets.org/article/transitioning-word-walls-sound-wall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fe4f1e8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5fe4f1e8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34a3d1ef5b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34a3d1ef5b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fe4f1e8b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fe4f1e8b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fe4f1e8b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fe4f1e8b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5fe4f1e8b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5fe4f1e8b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Organizing ideas throughout the grades.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fe4f1e8b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fe4f1e8b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1be6a4110_0_1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1be6a4110_0_1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34a3d1ef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34a3d1ef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https://www.alberta.ca/ministerial-order-on-student-learning.aspx#jumplinks-0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34a3d1ef5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34a3d1ef5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44 Phoneme Chart-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https://www.boardman.k12.oh.us/userfiles/363/Phonological%20Awareness/44Phonemes.pdf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Elkonin Sound Boxes-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https://www.readingrockets.org/strategies/elkonin_boxes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Fran Favrot- Correct Phoneme Sound Production-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https://www.youtube.com/watch?v=r1j0Oi2Ad9Y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Making Words with Jan Richardson-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https://www.literacyfootprints.com/resource-center/kindergarten/categories/all/videos/word-study-making-words-26cb8f6e94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Literacy Footprints- Sight Word Work- tps://</a:t>
            </a:r>
            <a:r>
              <a:rPr lang="en-GB" u="sng">
                <a:solidFill>
                  <a:schemeClr val="hlink"/>
                </a:solidFill>
                <a:hlinkClick r:id="rId6"/>
              </a:rPr>
              <a:t>www.literacyfootprints.com/resource-center/first-grade/categories/all/videos/word-study-sight-word-9769846f65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Word Sorting- </a:t>
            </a:r>
            <a:r>
              <a:rPr lang="en-GB" u="sng">
                <a:solidFill>
                  <a:schemeClr val="hlink"/>
                </a:solidFill>
                <a:hlinkClick r:id="rId7"/>
              </a:rPr>
              <a:t>https://www.youtube.com/watch?v=sjgUx7zSX14&amp;feature=youtu.be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Sound Walls article &amp; videos- </a:t>
            </a:r>
            <a:r>
              <a:rPr lang="en-GB" u="sng">
                <a:solidFill>
                  <a:schemeClr val="hlink"/>
                </a:solidFill>
                <a:hlinkClick r:id="rId8"/>
              </a:rPr>
              <a:t>https://www.readingrockets.org/article/transitioning-word-walls-sound-walls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Word Investigation- </a:t>
            </a:r>
            <a:r>
              <a:rPr lang="en-GB" u="sng">
                <a:solidFill>
                  <a:schemeClr val="hlink"/>
                </a:solidFill>
                <a:hlinkClick r:id="rId9"/>
              </a:rPr>
              <a:t>https://www.weareteachers.com/structured-word-inquiry/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Measured Mom- Decodable Text - </a:t>
            </a:r>
            <a:r>
              <a:rPr lang="en-GB" u="sng">
                <a:solidFill>
                  <a:schemeClr val="hlink"/>
                </a:solidFill>
                <a:hlinkClick r:id="rId10"/>
              </a:rPr>
              <a:t>https://attachments.convertkitcdnh.com/42250/725d244d-82f9-47b1-bd55-3b1e8ce26533/Decodable%20Book%2010%20-%20The%20Measured%20Mom.pdf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34a3d1ef5b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34a3d1ef5b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7.png"/><Relationship Id="rId12" Type="http://schemas.openxmlformats.org/officeDocument/2006/relationships/image" Target="../media/image10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0" name="Google Shape;2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48" name="Google Shape;24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2" name="Google Shape;252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3" name="Google Shape;253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54" name="Google Shape;2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257" name="Google Shape;2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259" name="Google Shape;25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3" name="Google Shape;263;p13"/>
            <p:cNvCxnSpPr>
              <a:endCxn id="25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7" name="Google Shape;26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8" name="Google Shape;26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9" name="Google Shape;26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70" name="Google Shape;27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71" name="Google Shape;27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2" name="Google Shape;27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3" name="Google Shape;27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76" name="Google Shape;27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279" name="Google Shape;27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3" name="Google Shape;283;p13"/>
            <p:cNvCxnSpPr>
              <a:endCxn id="279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4" name="Google Shape;28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8" name="Google Shape;28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9" name="Google Shape;28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90" name="Google Shape;29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91" name="Google Shape;29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6" name="Google Shape;29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3" name="Google Shape;303;p1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4" name="Google Shape;304;p1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5" name="Google Shape;305;p1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6" name="Google Shape;306;p1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7" name="Google Shape;307;p1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8" name="Google Shape;308;p1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9" name="Google Shape;309;p1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0" name="Google Shape;310;p1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11" name="Google Shape;311;p1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2" name="Google Shape;312;p1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313" name="Google Shape;3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4" name="Google Shape;31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5" name="Google Shape;3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6" name="Google Shape;3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36" name="Google Shape;33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  <p:sp>
        <p:nvSpPr>
          <p:cNvPr id="338" name="Google Shape;3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17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2" name="Google Shape;342;p17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3" name="Google Shape;343;p17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17"/>
          <p:cNvCxnSpPr>
            <a:endCxn id="343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9" name="Google Shape;349;p17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0" name="Google Shape;350;p17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3" name="Google Shape;353;p17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54" name="Google Shape;354;p17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55" name="Google Shape;355;p1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6" name="Google Shape;356;p1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7" name="Google Shape;357;p1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8" name="Google Shape;358;p1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60" name="Google Shape;36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8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-GB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5" name="Google Shape;365;p18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 Three columns">
  <p:cSld name="CUSTOM_8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>
            <p:ph idx="1" type="subTitle"/>
          </p:nvPr>
        </p:nvSpPr>
        <p:spPr>
          <a:xfrm>
            <a:off x="913169" y="1407352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3" name="Google Shape;373;p19"/>
          <p:cNvSpPr txBox="1"/>
          <p:nvPr>
            <p:ph idx="2" type="subTitle"/>
          </p:nvPr>
        </p:nvSpPr>
        <p:spPr>
          <a:xfrm>
            <a:off x="913169" y="2611020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4" name="Google Shape;374;p19"/>
          <p:cNvSpPr txBox="1"/>
          <p:nvPr>
            <p:ph idx="3" type="subTitle"/>
          </p:nvPr>
        </p:nvSpPr>
        <p:spPr>
          <a:xfrm>
            <a:off x="913169" y="3814688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5" name="Google Shape;375;p19"/>
          <p:cNvSpPr txBox="1"/>
          <p:nvPr>
            <p:ph type="title"/>
          </p:nvPr>
        </p:nvSpPr>
        <p:spPr>
          <a:xfrm>
            <a:off x="913163" y="440597"/>
            <a:ext cx="73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76" name="Google Shape;376;p19"/>
          <p:cNvSpPr txBox="1"/>
          <p:nvPr>
            <p:ph idx="4" type="body"/>
          </p:nvPr>
        </p:nvSpPr>
        <p:spPr>
          <a:xfrm>
            <a:off x="913163" y="1735814"/>
            <a:ext cx="7316400" cy="6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7" name="Google Shape;377;p19"/>
          <p:cNvSpPr txBox="1"/>
          <p:nvPr>
            <p:ph idx="5" type="body"/>
          </p:nvPr>
        </p:nvSpPr>
        <p:spPr>
          <a:xfrm>
            <a:off x="913163" y="2930908"/>
            <a:ext cx="7316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8" name="Google Shape;378;p19"/>
          <p:cNvSpPr txBox="1"/>
          <p:nvPr>
            <p:ph idx="6" type="body"/>
          </p:nvPr>
        </p:nvSpPr>
        <p:spPr>
          <a:xfrm>
            <a:off x="913163" y="4124653"/>
            <a:ext cx="7317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9" name="Google Shape;37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Six columns">
  <p:cSld name="CUSTOM_1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"/>
          <p:cNvSpPr txBox="1"/>
          <p:nvPr>
            <p:ph idx="1" type="subTitle"/>
          </p:nvPr>
        </p:nvSpPr>
        <p:spPr>
          <a:xfrm>
            <a:off x="34288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2" name="Google Shape;382;p20"/>
          <p:cNvSpPr txBox="1"/>
          <p:nvPr>
            <p:ph idx="2" type="subTitle"/>
          </p:nvPr>
        </p:nvSpPr>
        <p:spPr>
          <a:xfrm>
            <a:off x="62863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3" name="Google Shape;383;p20"/>
          <p:cNvSpPr txBox="1"/>
          <p:nvPr>
            <p:ph idx="3" type="subTitle"/>
          </p:nvPr>
        </p:nvSpPr>
        <p:spPr>
          <a:xfrm>
            <a:off x="6286340" y="162973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4" name="Google Shape;384;p20"/>
          <p:cNvSpPr txBox="1"/>
          <p:nvPr>
            <p:ph idx="4" type="subTitle"/>
          </p:nvPr>
        </p:nvSpPr>
        <p:spPr>
          <a:xfrm>
            <a:off x="3428840" y="1635712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5" name="Google Shape;385;p20"/>
          <p:cNvSpPr txBox="1"/>
          <p:nvPr>
            <p:ph idx="5" type="subTitle"/>
          </p:nvPr>
        </p:nvSpPr>
        <p:spPr>
          <a:xfrm>
            <a:off x="3428840" y="2615193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6" name="Google Shape;386;p20"/>
          <p:cNvSpPr txBox="1"/>
          <p:nvPr>
            <p:ph idx="6" type="subTitle"/>
          </p:nvPr>
        </p:nvSpPr>
        <p:spPr>
          <a:xfrm>
            <a:off x="6286340" y="260128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7" name="Google Shape;387;p20"/>
          <p:cNvSpPr txBox="1"/>
          <p:nvPr>
            <p:ph type="title"/>
          </p:nvPr>
        </p:nvSpPr>
        <p:spPr>
          <a:xfrm>
            <a:off x="281813" y="242813"/>
            <a:ext cx="86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88" name="Google Shape;388;p20"/>
          <p:cNvSpPr txBox="1"/>
          <p:nvPr>
            <p:ph idx="7" type="body"/>
          </p:nvPr>
        </p:nvSpPr>
        <p:spPr>
          <a:xfrm>
            <a:off x="34288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89" name="Google Shape;389;p20"/>
          <p:cNvSpPr txBox="1"/>
          <p:nvPr>
            <p:ph idx="8" type="body"/>
          </p:nvPr>
        </p:nvSpPr>
        <p:spPr>
          <a:xfrm>
            <a:off x="62863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0" name="Google Shape;390;p20"/>
          <p:cNvSpPr txBox="1"/>
          <p:nvPr>
            <p:ph idx="9" type="body"/>
          </p:nvPr>
        </p:nvSpPr>
        <p:spPr>
          <a:xfrm>
            <a:off x="34288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1" name="Google Shape;391;p20"/>
          <p:cNvSpPr txBox="1"/>
          <p:nvPr>
            <p:ph idx="13" type="body"/>
          </p:nvPr>
        </p:nvSpPr>
        <p:spPr>
          <a:xfrm>
            <a:off x="3428831" y="3914325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2" name="Google Shape;392;p20"/>
          <p:cNvSpPr txBox="1"/>
          <p:nvPr>
            <p:ph idx="14" type="body"/>
          </p:nvPr>
        </p:nvSpPr>
        <p:spPr>
          <a:xfrm>
            <a:off x="62863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3" name="Google Shape;393;p20"/>
          <p:cNvSpPr txBox="1"/>
          <p:nvPr>
            <p:ph idx="15" type="body"/>
          </p:nvPr>
        </p:nvSpPr>
        <p:spPr>
          <a:xfrm>
            <a:off x="6286331" y="3893381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4" name="Google Shape;39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 Talking Points">
  <p:cSld name="CUSTOM_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"/>
          <p:cNvSpPr txBox="1"/>
          <p:nvPr>
            <p:ph type="title"/>
          </p:nvPr>
        </p:nvSpPr>
        <p:spPr>
          <a:xfrm>
            <a:off x="368100" y="415969"/>
            <a:ext cx="8407800" cy="1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97" name="Google Shape;397;p21"/>
          <p:cNvSpPr txBox="1"/>
          <p:nvPr>
            <p:ph idx="1" type="body"/>
          </p:nvPr>
        </p:nvSpPr>
        <p:spPr>
          <a:xfrm>
            <a:off x="368081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8" name="Google Shape;398;p21"/>
          <p:cNvSpPr txBox="1"/>
          <p:nvPr>
            <p:ph idx="2" type="body"/>
          </p:nvPr>
        </p:nvSpPr>
        <p:spPr>
          <a:xfrm>
            <a:off x="3336525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9" name="Google Shape;399;p21"/>
          <p:cNvSpPr txBox="1"/>
          <p:nvPr>
            <p:ph idx="3" type="body"/>
          </p:nvPr>
        </p:nvSpPr>
        <p:spPr>
          <a:xfrm>
            <a:off x="368081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0" name="Google Shape;400;p21"/>
          <p:cNvSpPr txBox="1"/>
          <p:nvPr>
            <p:ph idx="4" type="body"/>
          </p:nvPr>
        </p:nvSpPr>
        <p:spPr>
          <a:xfrm>
            <a:off x="3336525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1" name="Google Shape;401;p21"/>
          <p:cNvSpPr txBox="1"/>
          <p:nvPr>
            <p:ph idx="5" type="title"/>
          </p:nvPr>
        </p:nvSpPr>
        <p:spPr>
          <a:xfrm>
            <a:off x="368081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2" name="Google Shape;402;p21"/>
          <p:cNvSpPr txBox="1"/>
          <p:nvPr>
            <p:ph idx="6" type="title"/>
          </p:nvPr>
        </p:nvSpPr>
        <p:spPr>
          <a:xfrm>
            <a:off x="3336525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3" name="Google Shape;403;p21"/>
          <p:cNvSpPr txBox="1"/>
          <p:nvPr>
            <p:ph idx="7" type="title"/>
          </p:nvPr>
        </p:nvSpPr>
        <p:spPr>
          <a:xfrm>
            <a:off x="368081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4" name="Google Shape;404;p21"/>
          <p:cNvSpPr txBox="1"/>
          <p:nvPr>
            <p:ph idx="8" type="title"/>
          </p:nvPr>
        </p:nvSpPr>
        <p:spPr>
          <a:xfrm>
            <a:off x="3336525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5" name="Google Shape;405;p21"/>
          <p:cNvSpPr txBox="1"/>
          <p:nvPr>
            <p:ph idx="9" type="body"/>
          </p:nvPr>
        </p:nvSpPr>
        <p:spPr>
          <a:xfrm>
            <a:off x="6304969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6" name="Google Shape;406;p21"/>
          <p:cNvSpPr txBox="1"/>
          <p:nvPr>
            <p:ph idx="13" type="body"/>
          </p:nvPr>
        </p:nvSpPr>
        <p:spPr>
          <a:xfrm>
            <a:off x="6304969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7" name="Google Shape;407;p21"/>
          <p:cNvSpPr txBox="1"/>
          <p:nvPr>
            <p:ph idx="14" type="title"/>
          </p:nvPr>
        </p:nvSpPr>
        <p:spPr>
          <a:xfrm>
            <a:off x="6304969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8" name="Google Shape;408;p21"/>
          <p:cNvSpPr txBox="1"/>
          <p:nvPr>
            <p:ph idx="15" type="title"/>
          </p:nvPr>
        </p:nvSpPr>
        <p:spPr>
          <a:xfrm>
            <a:off x="6304969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9" name="Google Shape;409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Two columns">
  <p:cSld name="CUSTOM_4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"/>
          <p:cNvSpPr txBox="1"/>
          <p:nvPr>
            <p:ph type="title"/>
          </p:nvPr>
        </p:nvSpPr>
        <p:spPr>
          <a:xfrm>
            <a:off x="615038" y="460669"/>
            <a:ext cx="79140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2" name="Google Shape;412;p22"/>
          <p:cNvSpPr txBox="1"/>
          <p:nvPr>
            <p:ph idx="1" type="body"/>
          </p:nvPr>
        </p:nvSpPr>
        <p:spPr>
          <a:xfrm>
            <a:off x="655012" y="2063100"/>
            <a:ext cx="37206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3" name="Google Shape;413;p22"/>
          <p:cNvSpPr txBox="1"/>
          <p:nvPr>
            <p:ph idx="2" type="body"/>
          </p:nvPr>
        </p:nvSpPr>
        <p:spPr>
          <a:xfrm>
            <a:off x="4848109" y="2054288"/>
            <a:ext cx="37209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4" name="Google Shape;414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 Section Title">
  <p:cSld name="CUSTOM_3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>
            <p:ph type="title"/>
          </p:nvPr>
        </p:nvSpPr>
        <p:spPr>
          <a:xfrm>
            <a:off x="478800" y="1966238"/>
            <a:ext cx="81864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drich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7" name="Google Shape;417;p23"/>
          <p:cNvSpPr txBox="1"/>
          <p:nvPr>
            <p:ph idx="1" type="body"/>
          </p:nvPr>
        </p:nvSpPr>
        <p:spPr>
          <a:xfrm>
            <a:off x="478800" y="3528975"/>
            <a:ext cx="818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 algn="ctr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8" name="Google Shape;41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">
  <p:cSld name="CUSTOM_9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 txBox="1"/>
          <p:nvPr>
            <p:ph type="title"/>
          </p:nvPr>
        </p:nvSpPr>
        <p:spPr>
          <a:xfrm>
            <a:off x="308456" y="1295250"/>
            <a:ext cx="3343800" cy="17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/>
        </p:txBody>
      </p:sp>
      <p:sp>
        <p:nvSpPr>
          <p:cNvPr id="421" name="Google Shape;421;p24"/>
          <p:cNvSpPr txBox="1"/>
          <p:nvPr>
            <p:ph idx="1" type="subTitle"/>
          </p:nvPr>
        </p:nvSpPr>
        <p:spPr>
          <a:xfrm>
            <a:off x="308456" y="3772331"/>
            <a:ext cx="33438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22" name="Google Shape;422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Free writting">
  <p:cSld name="CUSTOM_21_1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"/>
          <p:cNvSpPr/>
          <p:nvPr/>
        </p:nvSpPr>
        <p:spPr>
          <a:xfrm flipH="1">
            <a:off x="221138" y="1089113"/>
            <a:ext cx="8701800" cy="3871500"/>
          </a:xfrm>
          <a:prstGeom prst="roundRect">
            <a:avLst>
              <a:gd fmla="val 4889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25" name="Google Shape;425;p25"/>
          <p:cNvSpPr/>
          <p:nvPr/>
        </p:nvSpPr>
        <p:spPr>
          <a:xfrm flipH="1">
            <a:off x="385903" y="878494"/>
            <a:ext cx="2172600" cy="471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28" name="Google Shape;428;p2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💡"/>
              <a:defRPr/>
            </a:lvl9pPr>
          </a:lstStyle>
          <a:p/>
        </p:txBody>
      </p:sp>
      <p:sp>
        <p:nvSpPr>
          <p:cNvPr id="429" name="Google Shape;429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8" name="Google Shape;78;p4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79" name="Google Shape;79;p4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4"/>
          <p:cNvCxnSpPr>
            <a:endCxn id="80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2" name="Google Shape;82;p4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3" name="Google Shape;83;p4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84" name="Google Shape;8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86" name="Google Shape;86;p4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0" name="Google Shape;90;p4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95" name="Google Shape;9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96" name="Google Shape;9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98" name="Google Shape;98;p4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99" name="Google Shape;99;p4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100" name="Google Shape;100;p4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107" name="Google Shape;107;p4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108" name="Google Shape;108;p4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19" name="Google Shape;1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3" name="Google Shape;123;p5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4" name="Google Shape;1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5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5"/>
          <p:cNvCxnSpPr>
            <a:endCxn id="125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5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1" name="Google Shape;131;p5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2" name="Google Shape;132;p5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4" name="Google Shape;134;p5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5" name="Google Shape;135;p5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36" name="Google Shape;136;p5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137" name="Google Shape;137;p5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142" name="Google Shape;1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6" name="Google Shape;146;p6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6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149" name="Google Shape;1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51" name="Google Shape;1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2" name="Google Shape;15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55" name="Google Shape;15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8" name="Google Shape;158;p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59" name="Google Shape;1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160" name="Google Shape;1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6" name="Google Shape;186;p9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87" name="Google Shape;18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9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"/>
          <p:cNvCxnSpPr>
            <a:endCxn id="188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9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4" name="Google Shape;194;p9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5" name="Google Shape;195;p9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6" name="Google Shape;196;p9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7" name="Google Shape;197;p9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8" name="Google Shape;198;p9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99" name="Google Shape;199;p9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00" name="Google Shape;200;p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1" name="Google Shape;201;p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2" name="Google Shape;202;p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3" name="Google Shape;203;p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4" name="Google Shape;204;p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05" name="Google Shape;20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09" name="Google Shape;20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27" name="Google Shape;2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7A7A7A"/>
            </a:gs>
            <a:gs pos="100000">
              <a:srgbClr val="39393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556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556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556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556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556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556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556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556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teacherkraig@gmail.com" TargetMode="External"/><Relationship Id="rId4" Type="http://schemas.openxmlformats.org/officeDocument/2006/relationships/hyperlink" Target="mailto:charlie.kraig@arpdc.ab.ca" TargetMode="External"/><Relationship Id="rId5" Type="http://schemas.openxmlformats.org/officeDocument/2006/relationships/hyperlink" Target="mailto:lana2lane@gmail.com" TargetMode="External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spreadsheets/d/18WPySBZLIEM8weufN6LTuSeOGHqyEeAfOcaOa9oZAuU/edit#gid=0EOG2zBto7dwQ--zVOMJS-FQzq-GNcyWDGyE/copy" TargetMode="External"/><Relationship Id="rId4" Type="http://schemas.openxmlformats.org/officeDocument/2006/relationships/hyperlink" Target="https://assets.pearsoncanadaschool.com/asset_mgr/current/202219/TPC_Flipsheet_final.pdf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r1j0Oi2Ad9Y" TargetMode="External"/><Relationship Id="rId4" Type="http://schemas.openxmlformats.org/officeDocument/2006/relationships/hyperlink" Target="https://www.literacyfootprints.com/resource-center/kindergarten/categories/all/videos/word-study-making-words-26cb8f6e94" TargetMode="External"/><Relationship Id="rId9" Type="http://schemas.openxmlformats.org/officeDocument/2006/relationships/hyperlink" Target="https://docs.google.com/document/d/1j0QB6h2Xf-IuNcc9X6yltgZD8I79OejmbsCR5PCtxqA/edit?usp=sharing" TargetMode="External"/><Relationship Id="rId5" Type="http://schemas.openxmlformats.org/officeDocument/2006/relationships/hyperlink" Target="https://www.readingrockets.org/strategies/elkonin_boxes" TargetMode="External"/><Relationship Id="rId6" Type="http://schemas.openxmlformats.org/officeDocument/2006/relationships/hyperlink" Target="https://www.literacyfootprints.com/resource-center/first-grade/categories/all/videos/word-study-sight-word-9769846f65" TargetMode="External"/><Relationship Id="rId7" Type="http://schemas.openxmlformats.org/officeDocument/2006/relationships/hyperlink" Target="https://youtu.be/sjgUx7zSX14" TargetMode="External"/><Relationship Id="rId8" Type="http://schemas.openxmlformats.org/officeDocument/2006/relationships/hyperlink" Target="https://www.readingrockets.org/article/transitioning-word-walls-sound-walls" TargetMode="External"/><Relationship Id="rId11" Type="http://schemas.openxmlformats.org/officeDocument/2006/relationships/hyperlink" Target="https://www.weareteachers.com/structured-word-inquiry/" TargetMode="External"/><Relationship Id="rId10" Type="http://schemas.openxmlformats.org/officeDocument/2006/relationships/hyperlink" Target="https://www.boardman.k12.oh.us/userfiles/363/Phonological%20Awareness/44Phonemes.pdf" TargetMode="External"/><Relationship Id="rId13" Type="http://schemas.openxmlformats.org/officeDocument/2006/relationships/hyperlink" Target="https://docs.google.com/document/d/166cw_t_hoK0ivDte0jRkxcbQ6zWdepDWDkOueneD8o8/edit?usp=sharing" TargetMode="External"/><Relationship Id="rId12" Type="http://schemas.openxmlformats.org/officeDocument/2006/relationships/hyperlink" Target="https://docs.google.com/presentation/d/1w2NygwHKkHctyVKKO5kRVabcY1ia2y7O3fxwGFRqfZc/edit?usp=sharing" TargetMode="External"/><Relationship Id="rId14" Type="http://schemas.openxmlformats.org/officeDocument/2006/relationships/hyperlink" Target="https://attachments.convertkitcdnh.com/42250/725d244d-82f9-47b1-bd55-3b1e8ce26533/Decodable%20Book%2010%20-%20The%20Measured%20Mom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document/d/1MNq8tXZe_ILc86VvBhKBcevctt0ByueTFYjZYzLTtG8/edit?usp=sharingS3PA10VuV55JDhMT890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/>
          <p:nvPr>
            <p:ph type="ctrTitle"/>
          </p:nvPr>
        </p:nvSpPr>
        <p:spPr>
          <a:xfrm>
            <a:off x="3926775" y="1530675"/>
            <a:ext cx="5062500" cy="295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PHONICS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br>
              <a:rPr lang="en-GB"/>
            </a:br>
            <a:r>
              <a:rPr lang="en-GB">
                <a:solidFill>
                  <a:srgbClr val="E6BE42"/>
                </a:solidFill>
              </a:rPr>
              <a:t>English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Language Arts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&amp; Literature</a:t>
            </a:r>
            <a:endParaRPr>
              <a:solidFill>
                <a:srgbClr val="E6BE42"/>
              </a:solidFill>
            </a:endParaRPr>
          </a:p>
        </p:txBody>
      </p:sp>
      <p:pic>
        <p:nvPicPr>
          <p:cNvPr id="437" name="Google Shape;4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8900" y="4405325"/>
            <a:ext cx="682425" cy="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700" y="4451800"/>
            <a:ext cx="1248574" cy="6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0" y="59725"/>
            <a:ext cx="2940650" cy="10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"/>
          <p:cNvSpPr txBox="1"/>
          <p:nvPr>
            <p:ph type="title"/>
          </p:nvPr>
        </p:nvSpPr>
        <p:spPr>
          <a:xfrm>
            <a:off x="211359" y="182109"/>
            <a:ext cx="6477000" cy="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>
                <a:solidFill>
                  <a:srgbClr val="FF9900"/>
                </a:solidFill>
              </a:rPr>
              <a:t>Classroom Practices</a:t>
            </a:r>
            <a:endParaRPr sz="5700">
              <a:solidFill>
                <a:srgbClr val="FF9900"/>
              </a:solidFill>
            </a:endParaRPr>
          </a:p>
        </p:txBody>
      </p:sp>
      <p:sp>
        <p:nvSpPr>
          <p:cNvPr id="533" name="Google Shape;533;p36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4" name="Google Shape;5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25" y="1414416"/>
            <a:ext cx="8984550" cy="317266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6"/>
          <p:cNvSpPr txBox="1"/>
          <p:nvPr/>
        </p:nvSpPr>
        <p:spPr>
          <a:xfrm rot="-1206054">
            <a:off x="2169894" y="2500477"/>
            <a:ext cx="1458648" cy="100052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 or 3 letter or grapheme combinations</a:t>
            </a:r>
            <a:r>
              <a:rPr lang="en-GB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per </a:t>
            </a:r>
            <a:r>
              <a:rPr lang="en-GB" sz="1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week</a:t>
            </a:r>
            <a:endParaRPr sz="1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6" name="Google Shape;536;p36"/>
          <p:cNvSpPr txBox="1"/>
          <p:nvPr/>
        </p:nvSpPr>
        <p:spPr>
          <a:xfrm rot="195859">
            <a:off x="527553" y="1960589"/>
            <a:ext cx="1670110" cy="1431528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20124D"/>
                </a:solidFill>
                <a:latin typeface="Poppins"/>
                <a:ea typeface="Poppins"/>
                <a:cs typeface="Poppins"/>
                <a:sym typeface="Poppins"/>
              </a:rPr>
              <a:t>PHONICS INSTRUCTION</a:t>
            </a:r>
            <a:endParaRPr b="1" sz="1400">
              <a:solidFill>
                <a:srgbClr val="2012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20124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b="1" lang="en-GB" sz="1400">
                <a:solidFill>
                  <a:srgbClr val="20124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400">
              <a:solidFill>
                <a:srgbClr val="2012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20124D"/>
                </a:solidFill>
                <a:latin typeface="Poppins"/>
                <a:ea typeface="Poppins"/>
                <a:cs typeface="Poppins"/>
                <a:sym typeface="Poppins"/>
              </a:rPr>
              <a:t>20-30 minutes/day</a:t>
            </a:r>
            <a:endParaRPr b="1" sz="1400">
              <a:solidFill>
                <a:srgbClr val="20124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7" name="Google Shape;537;p36"/>
          <p:cNvSpPr txBox="1"/>
          <p:nvPr/>
        </p:nvSpPr>
        <p:spPr>
          <a:xfrm rot="218448">
            <a:off x="3676179" y="2488276"/>
            <a:ext cx="1596823" cy="143148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Explicit instruction on grapheme, grapheme formation, sound </a:t>
            </a:r>
            <a:r>
              <a:rPr lang="en-GB" sz="1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</a:t>
            </a:r>
            <a:endParaRPr sz="14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8" name="Google Shape;538;p36"/>
          <p:cNvSpPr txBox="1"/>
          <p:nvPr/>
        </p:nvSpPr>
        <p:spPr>
          <a:xfrm rot="589994">
            <a:off x="5271102" y="2234325"/>
            <a:ext cx="1356123" cy="121605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Manipulation of grapheme with decoding activities</a:t>
            </a:r>
            <a:endParaRPr sz="1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9" name="Google Shape;539;p36"/>
          <p:cNvSpPr txBox="1"/>
          <p:nvPr/>
        </p:nvSpPr>
        <p:spPr>
          <a:xfrm rot="1170084">
            <a:off x="6811980" y="2595998"/>
            <a:ext cx="1289579" cy="1216042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Reading  and writing with continuous text</a:t>
            </a:r>
            <a:endParaRPr sz="1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 txBox="1"/>
          <p:nvPr>
            <p:ph type="title"/>
          </p:nvPr>
        </p:nvSpPr>
        <p:spPr>
          <a:xfrm>
            <a:off x="442525" y="2630288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Charlie Kraig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45" name="Google Shape;445;p28"/>
          <p:cNvSpPr txBox="1"/>
          <p:nvPr>
            <p:ph idx="1" type="body"/>
          </p:nvPr>
        </p:nvSpPr>
        <p:spPr>
          <a:xfrm>
            <a:off x="1119600" y="3696675"/>
            <a:ext cx="4047300" cy="11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teacherkraig@gmail.com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charlie.kraig@arpdc.ab.ca</a:t>
            </a:r>
            <a:r>
              <a:rPr lang="en-GB"/>
              <a:t> 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655361" y="4001471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398500" y="3349250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sp>
        <p:nvSpPr>
          <p:cNvPr id="448" name="Google Shape;448;p28"/>
          <p:cNvSpPr/>
          <p:nvPr/>
        </p:nvSpPr>
        <p:spPr>
          <a:xfrm rot="1341582">
            <a:off x="3481117" y="369115"/>
            <a:ext cx="817519" cy="36749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 rot="-1989981">
            <a:off x="2829394" y="2822548"/>
            <a:ext cx="813517" cy="36890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7987250" y="0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4572000" y="168325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Learning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Network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Educational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Services</a:t>
            </a:r>
            <a:endParaRPr/>
          </a:p>
        </p:txBody>
      </p:sp>
      <p:sp>
        <p:nvSpPr>
          <p:cNvPr id="452" name="Google Shape;452;p28"/>
          <p:cNvSpPr txBox="1"/>
          <p:nvPr>
            <p:ph type="title"/>
          </p:nvPr>
        </p:nvSpPr>
        <p:spPr>
          <a:xfrm>
            <a:off x="398500" y="168313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Lana Lane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53" name="Google Shape;453;p28"/>
          <p:cNvSpPr txBox="1"/>
          <p:nvPr>
            <p:ph idx="1" type="body"/>
          </p:nvPr>
        </p:nvSpPr>
        <p:spPr>
          <a:xfrm>
            <a:off x="1119600" y="1364300"/>
            <a:ext cx="4047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lana2lane@gmail.com</a:t>
            </a:r>
            <a:r>
              <a:rPr lang="en-GB"/>
              <a:t> </a:t>
            </a:r>
            <a:endParaRPr/>
          </a:p>
        </p:txBody>
      </p:sp>
      <p:sp>
        <p:nvSpPr>
          <p:cNvPr id="454" name="Google Shape;454;p28"/>
          <p:cNvSpPr/>
          <p:nvPr/>
        </p:nvSpPr>
        <p:spPr>
          <a:xfrm>
            <a:off x="655361" y="1409696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8"/>
          <p:cNvSpPr txBox="1"/>
          <p:nvPr/>
        </p:nvSpPr>
        <p:spPr>
          <a:xfrm>
            <a:off x="442525" y="897875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pic>
        <p:nvPicPr>
          <p:cNvPr id="456" name="Google Shape;4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8000" y="2571750"/>
            <a:ext cx="1013576" cy="102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this Slide Deck</a:t>
            </a:r>
            <a:endParaRPr/>
          </a:p>
        </p:txBody>
      </p:sp>
      <p:sp>
        <p:nvSpPr>
          <p:cNvPr id="462" name="Google Shape;462;p29"/>
          <p:cNvSpPr txBox="1"/>
          <p:nvPr>
            <p:ph idx="1" type="body"/>
          </p:nvPr>
        </p:nvSpPr>
        <p:spPr>
          <a:xfrm>
            <a:off x="311700" y="1313400"/>
            <a:ext cx="6917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You will find resources to support this area of literacy instruction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linked in the slides</a:t>
            </a:r>
            <a:r>
              <a:rPr lang="en-GB"/>
              <a:t> and in the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speaker notes.</a:t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It is the teacher’s responsibility to align resources with their students’ needs and curriculum expectations.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If you have questions, please contact your local consortia office.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This is not a comprehensive list of resources; rather, it is a place to get you started for quality instructional practices.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7" name="Google Shape;467;p30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{B0116287-8BEE-4D62-963D-1C1D03D02259}</a:tableStyleId>
              </a:tblPr>
              <a:tblGrid>
                <a:gridCol w="2734475"/>
                <a:gridCol w="795950"/>
                <a:gridCol w="792475"/>
                <a:gridCol w="805775"/>
                <a:gridCol w="739175"/>
                <a:gridCol w="712550"/>
                <a:gridCol w="672525"/>
                <a:gridCol w="619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K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4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5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6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Google Shape;472;p31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{B0116287-8BEE-4D62-963D-1C1D03D02259}</a:tableStyleId>
              </a:tblPr>
              <a:tblGrid>
                <a:gridCol w="3756750"/>
                <a:gridCol w="3736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 (from Curriculum)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Pillars of Reading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Fluency/ 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"/>
          <p:cNvSpPr txBox="1"/>
          <p:nvPr>
            <p:ph type="title"/>
          </p:nvPr>
        </p:nvSpPr>
        <p:spPr>
          <a:xfrm>
            <a:off x="822275" y="885300"/>
            <a:ext cx="62115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4700">
                <a:solidFill>
                  <a:srgbClr val="E6BE42"/>
                </a:solidFill>
              </a:rPr>
              <a:t>PHONICS </a:t>
            </a:r>
            <a:r>
              <a:rPr b="0" lang="en-GB" sz="4700">
                <a:solidFill>
                  <a:schemeClr val="lt1"/>
                </a:solidFill>
              </a:rPr>
              <a:t>is an instructional approach designed to help children understand the simple and complex </a:t>
            </a:r>
            <a:r>
              <a:rPr b="0" lang="en-GB" sz="4700">
                <a:solidFill>
                  <a:schemeClr val="lt1"/>
                </a:solidFill>
              </a:rPr>
              <a:t>relationships</a:t>
            </a:r>
            <a:r>
              <a:rPr b="0" lang="en-GB" sz="4700">
                <a:solidFill>
                  <a:schemeClr val="lt1"/>
                </a:solidFill>
              </a:rPr>
              <a:t> between phonemes (sounds) and graphemes (letters) representing those sounds in words.  </a:t>
            </a:r>
            <a:endParaRPr b="0" sz="47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chemeClr val="lt1"/>
              </a:solidFill>
            </a:endParaRPr>
          </a:p>
        </p:txBody>
      </p:sp>
      <p:sp>
        <p:nvSpPr>
          <p:cNvPr id="478" name="Google Shape;478;p32"/>
          <p:cNvSpPr txBox="1"/>
          <p:nvPr/>
        </p:nvSpPr>
        <p:spPr>
          <a:xfrm>
            <a:off x="7372200" y="4620300"/>
            <a:ext cx="17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4" name="Google Shape;484;p33"/>
          <p:cNvSpPr txBox="1"/>
          <p:nvPr/>
        </p:nvSpPr>
        <p:spPr>
          <a:xfrm>
            <a:off x="339150" y="252475"/>
            <a:ext cx="8465700" cy="50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No one sequence is better than another but you need one…</a:t>
            </a:r>
            <a:endParaRPr sz="5700">
              <a:solidFill>
                <a:srgbClr val="E6BE42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0">
                <a:solidFill>
                  <a:srgbClr val="D9D2E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Phonics</a:t>
            </a:r>
            <a:r>
              <a:rPr lang="en-GB" sz="6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GB" sz="6500" u="sng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Sequence</a:t>
            </a:r>
            <a:endParaRPr sz="6500">
              <a:solidFill>
                <a:srgbClr val="6FA8DC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6500" u="sng">
                <a:solidFill>
                  <a:schemeClr val="hlink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4"/>
              </a:rPr>
              <a:t> The Phonics Companion</a:t>
            </a:r>
            <a:endParaRPr b="1" sz="6500">
              <a:solidFill>
                <a:srgbClr val="D9D2E9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4"/>
          <p:cNvSpPr txBox="1"/>
          <p:nvPr>
            <p:ph type="title"/>
          </p:nvPr>
        </p:nvSpPr>
        <p:spPr>
          <a:xfrm>
            <a:off x="158575" y="410725"/>
            <a:ext cx="88968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>
                <a:solidFill>
                  <a:srgbClr val="D9D2E9"/>
                </a:solidFill>
              </a:rPr>
              <a:t>What makes up </a:t>
            </a:r>
            <a:r>
              <a:rPr b="1" lang="en-GB" sz="4700">
                <a:solidFill>
                  <a:schemeClr val="accent6"/>
                </a:solidFill>
              </a:rPr>
              <a:t>decoding</a:t>
            </a:r>
            <a:r>
              <a:rPr lang="en-GB" sz="4700">
                <a:solidFill>
                  <a:srgbClr val="D9D2E9"/>
                </a:solidFill>
              </a:rPr>
              <a:t> in classroom instruction?</a:t>
            </a:r>
            <a:endParaRPr sz="4700">
              <a:solidFill>
                <a:srgbClr val="D9D2E9"/>
              </a:solidFill>
            </a:endParaRPr>
          </a:p>
        </p:txBody>
      </p:sp>
      <p:grpSp>
        <p:nvGrpSpPr>
          <p:cNvPr id="490" name="Google Shape;490;p34"/>
          <p:cNvGrpSpPr/>
          <p:nvPr/>
        </p:nvGrpSpPr>
        <p:grpSpPr>
          <a:xfrm>
            <a:off x="3096792" y="1489010"/>
            <a:ext cx="1747808" cy="3029551"/>
            <a:chOff x="4825392" y="1520735"/>
            <a:chExt cx="1747808" cy="3029551"/>
          </a:xfrm>
        </p:grpSpPr>
        <p:grpSp>
          <p:nvGrpSpPr>
            <p:cNvPr id="491" name="Google Shape;491;p34"/>
            <p:cNvGrpSpPr/>
            <p:nvPr/>
          </p:nvGrpSpPr>
          <p:grpSpPr>
            <a:xfrm>
              <a:off x="4825400" y="2605160"/>
              <a:ext cx="1747800" cy="1945126"/>
              <a:chOff x="4834567" y="2605160"/>
              <a:chExt cx="1747800" cy="1945126"/>
            </a:xfrm>
          </p:grpSpPr>
          <p:sp>
            <p:nvSpPr>
              <p:cNvPr id="492" name="Google Shape;492;p34"/>
              <p:cNvSpPr/>
              <p:nvPr/>
            </p:nvSpPr>
            <p:spPr>
              <a:xfrm>
                <a:off x="4834567" y="2605160"/>
                <a:ext cx="1747800" cy="8607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dk1"/>
                    </a:solidFill>
                    <a:latin typeface="Love Ya Like A Sister"/>
                    <a:ea typeface="Love Ya Like A Sister"/>
                    <a:cs typeface="Love Ya Like A Sister"/>
                    <a:sym typeface="Love Ya Like A Sister"/>
                    <a:hlinkClick r:id="rId3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Correct Phoneme (Sound) Production</a:t>
                </a:r>
                <a:endParaRPr sz="1500">
                  <a:solidFill>
                    <a:schemeClr val="dk1"/>
                  </a:solidFill>
                  <a:latin typeface="Love Ya Like A Sister"/>
                  <a:ea typeface="Love Ya Like A Sister"/>
                  <a:cs typeface="Love Ya Like A Sister"/>
                  <a:sym typeface="Love Ya Like A Sister"/>
                </a:endParaRPr>
              </a:p>
            </p:txBody>
          </p:sp>
          <p:sp>
            <p:nvSpPr>
              <p:cNvPr id="493" name="Google Shape;493;p34"/>
              <p:cNvSpPr/>
              <p:nvPr/>
            </p:nvSpPr>
            <p:spPr>
              <a:xfrm>
                <a:off x="4834567" y="3689586"/>
                <a:ext cx="1747800" cy="8607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dk1"/>
                    </a:solidFill>
                    <a:latin typeface="Lobster"/>
                    <a:ea typeface="Lobster"/>
                    <a:cs typeface="Lobster"/>
                    <a:sym typeface="Lobster"/>
                    <a:hlinkClick r:id="rId4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Making Words</a:t>
                </a:r>
                <a:r>
                  <a:rPr lang="en-GB" sz="1500">
                    <a:solidFill>
                      <a:schemeClr val="dk1"/>
                    </a:solidFill>
                    <a:latin typeface="Lobster"/>
                    <a:ea typeface="Lobster"/>
                    <a:cs typeface="Lobster"/>
                    <a:sym typeface="Lobster"/>
                  </a:rPr>
                  <a:t> </a:t>
                </a:r>
                <a:endParaRPr sz="1500">
                  <a:solidFill>
                    <a:schemeClr val="dk1"/>
                  </a:solidFill>
                  <a:latin typeface="Lobster"/>
                  <a:ea typeface="Lobster"/>
                  <a:cs typeface="Lobster"/>
                  <a:sym typeface="Lobster"/>
                </a:endParaRPr>
              </a:p>
            </p:txBody>
          </p:sp>
        </p:grpSp>
        <p:sp>
          <p:nvSpPr>
            <p:cNvPr id="494" name="Google Shape;494;p34"/>
            <p:cNvSpPr/>
            <p:nvPr/>
          </p:nvSpPr>
          <p:spPr>
            <a:xfrm>
              <a:off x="4825392" y="1520735"/>
              <a:ext cx="1747800" cy="8607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u="sng">
                  <a:solidFill>
                    <a:schemeClr val="dk1"/>
                  </a:solidFill>
                  <a:latin typeface="Chelsea Market"/>
                  <a:ea typeface="Chelsea Market"/>
                  <a:cs typeface="Chelsea Market"/>
                  <a:sym typeface="Chelsea Market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Elkonin Sound Boxes </a:t>
              </a:r>
              <a:endParaRPr sz="1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endParaRPr>
            </a:p>
          </p:txBody>
        </p:sp>
      </p:grpSp>
      <p:grpSp>
        <p:nvGrpSpPr>
          <p:cNvPr id="495" name="Google Shape;495;p34"/>
          <p:cNvGrpSpPr/>
          <p:nvPr/>
        </p:nvGrpSpPr>
        <p:grpSpPr>
          <a:xfrm>
            <a:off x="5094367" y="1457283"/>
            <a:ext cx="1747816" cy="3029576"/>
            <a:chOff x="6723567" y="1489008"/>
            <a:chExt cx="1747816" cy="3029576"/>
          </a:xfrm>
        </p:grpSpPr>
        <p:grpSp>
          <p:nvGrpSpPr>
            <p:cNvPr id="496" name="Google Shape;496;p34"/>
            <p:cNvGrpSpPr/>
            <p:nvPr/>
          </p:nvGrpSpPr>
          <p:grpSpPr>
            <a:xfrm>
              <a:off x="6723583" y="1489008"/>
              <a:ext cx="1747800" cy="1960989"/>
              <a:chOff x="6732750" y="1489008"/>
              <a:chExt cx="1747800" cy="1960989"/>
            </a:xfrm>
          </p:grpSpPr>
          <p:sp>
            <p:nvSpPr>
              <p:cNvPr id="497" name="Google Shape;497;p34"/>
              <p:cNvSpPr/>
              <p:nvPr/>
            </p:nvSpPr>
            <p:spPr>
              <a:xfrm>
                <a:off x="6732750" y="1489008"/>
                <a:ext cx="1747800" cy="8607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dk1"/>
                    </a:solidFill>
                    <a:hlinkClick r:id="rId6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Sight Word Work</a:t>
                </a:r>
                <a:endParaRPr sz="1500">
                  <a:solidFill>
                    <a:schemeClr val="dk1"/>
                  </a:solidFill>
                </a:endParaRPr>
              </a:p>
            </p:txBody>
          </p:sp>
          <p:sp>
            <p:nvSpPr>
              <p:cNvPr id="498" name="Google Shape;498;p34"/>
              <p:cNvSpPr/>
              <p:nvPr/>
            </p:nvSpPr>
            <p:spPr>
              <a:xfrm>
                <a:off x="6732750" y="2589297"/>
                <a:ext cx="1747800" cy="8607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dk1"/>
                    </a:solidFill>
                    <a:latin typeface="Joti One"/>
                    <a:ea typeface="Joti One"/>
                    <a:cs typeface="Joti One"/>
                    <a:sym typeface="Joti One"/>
                    <a:hlinkClick r:id="rId7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Word Sorting </a:t>
                </a:r>
                <a:endParaRPr sz="15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endParaRPr>
              </a:p>
            </p:txBody>
          </p:sp>
        </p:grpSp>
        <p:sp>
          <p:nvSpPr>
            <p:cNvPr id="499" name="Google Shape;499;p34"/>
            <p:cNvSpPr/>
            <p:nvPr/>
          </p:nvSpPr>
          <p:spPr>
            <a:xfrm>
              <a:off x="6723567" y="3657885"/>
              <a:ext cx="1747800" cy="8607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u="sng">
                  <a:solidFill>
                    <a:schemeClr val="dk1"/>
                  </a:solidFill>
                  <a:latin typeface="Syncopate"/>
                  <a:ea typeface="Syncopate"/>
                  <a:cs typeface="Syncopate"/>
                  <a:sym typeface="Syncopate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Sound Walls</a:t>
              </a:r>
              <a:endParaRPr sz="1500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endParaRPr>
            </a:p>
          </p:txBody>
        </p:sp>
      </p:grpSp>
      <p:grpSp>
        <p:nvGrpSpPr>
          <p:cNvPr id="500" name="Google Shape;500;p34"/>
          <p:cNvGrpSpPr/>
          <p:nvPr/>
        </p:nvGrpSpPr>
        <p:grpSpPr>
          <a:xfrm rot="-1116021">
            <a:off x="173653" y="3927593"/>
            <a:ext cx="868638" cy="1055828"/>
            <a:chOff x="4252022" y="944634"/>
            <a:chExt cx="4664397" cy="3711433"/>
          </a:xfrm>
        </p:grpSpPr>
        <p:grpSp>
          <p:nvGrpSpPr>
            <p:cNvPr id="501" name="Google Shape;501;p34"/>
            <p:cNvGrpSpPr/>
            <p:nvPr/>
          </p:nvGrpSpPr>
          <p:grpSpPr>
            <a:xfrm rot="-196851">
              <a:off x="5215668" y="1046566"/>
              <a:ext cx="3624590" cy="3507568"/>
              <a:chOff x="5037575" y="3974213"/>
              <a:chExt cx="463650" cy="420350"/>
            </a:xfrm>
          </p:grpSpPr>
          <p:sp>
            <p:nvSpPr>
              <p:cNvPr id="502" name="Google Shape;502;p34"/>
              <p:cNvSpPr/>
              <p:nvPr/>
            </p:nvSpPr>
            <p:spPr>
              <a:xfrm>
                <a:off x="5159775" y="4252363"/>
                <a:ext cx="44725" cy="131750"/>
              </a:xfrm>
              <a:custGeom>
                <a:rect b="b" l="l" r="r" t="t"/>
                <a:pathLst>
                  <a:path extrusionOk="0" h="5270" w="1789">
                    <a:moveTo>
                      <a:pt x="1161" y="1"/>
                    </a:moveTo>
                    <a:lnTo>
                      <a:pt x="1" y="685"/>
                    </a:lnTo>
                    <a:cubicBezTo>
                      <a:pt x="1" y="685"/>
                      <a:pt x="514" y="5269"/>
                      <a:pt x="1161" y="5269"/>
                    </a:cubicBezTo>
                    <a:cubicBezTo>
                      <a:pt x="1789" y="5269"/>
                      <a:pt x="1161" y="1"/>
                      <a:pt x="1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3" name="Google Shape;503;p34"/>
              <p:cNvSpPr/>
              <p:nvPr/>
            </p:nvSpPr>
            <p:spPr>
              <a:xfrm>
                <a:off x="5287225" y="4242863"/>
                <a:ext cx="33300" cy="145050"/>
              </a:xfrm>
              <a:custGeom>
                <a:rect b="b" l="l" r="r" t="t"/>
                <a:pathLst>
                  <a:path extrusionOk="0" h="5802" w="1332">
                    <a:moveTo>
                      <a:pt x="1332" y="0"/>
                    </a:moveTo>
                    <a:lnTo>
                      <a:pt x="57" y="609"/>
                    </a:lnTo>
                    <a:cubicBezTo>
                      <a:pt x="57" y="609"/>
                      <a:pt x="0" y="5725"/>
                      <a:pt x="666" y="5802"/>
                    </a:cubicBezTo>
                    <a:cubicBezTo>
                      <a:pt x="669" y="5802"/>
                      <a:pt x="672" y="5802"/>
                      <a:pt x="675" y="5802"/>
                    </a:cubicBezTo>
                    <a:cubicBezTo>
                      <a:pt x="1332" y="5802"/>
                      <a:pt x="1332" y="1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4" name="Google Shape;504;p34"/>
              <p:cNvSpPr/>
              <p:nvPr/>
            </p:nvSpPr>
            <p:spPr>
              <a:xfrm>
                <a:off x="5416675" y="4114938"/>
                <a:ext cx="51250" cy="50075"/>
              </a:xfrm>
              <a:custGeom>
                <a:rect b="b" l="l" r="r" t="t"/>
                <a:pathLst>
                  <a:path extrusionOk="0" h="2003" w="2050">
                    <a:moveTo>
                      <a:pt x="1765" y="1"/>
                    </a:moveTo>
                    <a:lnTo>
                      <a:pt x="395" y="172"/>
                    </a:lnTo>
                    <a:cubicBezTo>
                      <a:pt x="395" y="172"/>
                      <a:pt x="0" y="2003"/>
                      <a:pt x="937" y="2003"/>
                    </a:cubicBezTo>
                    <a:cubicBezTo>
                      <a:pt x="964" y="2003"/>
                      <a:pt x="993" y="2001"/>
                      <a:pt x="1023" y="1998"/>
                    </a:cubicBezTo>
                    <a:cubicBezTo>
                      <a:pt x="2050" y="1884"/>
                      <a:pt x="1765" y="1"/>
                      <a:pt x="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5" name="Google Shape;505;p34"/>
              <p:cNvSpPr/>
              <p:nvPr/>
            </p:nvSpPr>
            <p:spPr>
              <a:xfrm>
                <a:off x="5066100" y="4030288"/>
                <a:ext cx="435125" cy="364275"/>
              </a:xfrm>
              <a:custGeom>
                <a:rect b="b" l="l" r="r" t="t"/>
                <a:pathLst>
                  <a:path extrusionOk="0" h="14571" w="17405">
                    <a:moveTo>
                      <a:pt x="11337" y="1"/>
                    </a:moveTo>
                    <a:cubicBezTo>
                      <a:pt x="7913" y="1"/>
                      <a:pt x="8484" y="3558"/>
                      <a:pt x="8484" y="3558"/>
                    </a:cubicBezTo>
                    <a:cubicBezTo>
                      <a:pt x="8484" y="3558"/>
                      <a:pt x="7470" y="3273"/>
                      <a:pt x="6155" y="3273"/>
                    </a:cubicBezTo>
                    <a:cubicBezTo>
                      <a:pt x="4974" y="3273"/>
                      <a:pt x="3549" y="3503"/>
                      <a:pt x="2397" y="4376"/>
                    </a:cubicBezTo>
                    <a:cubicBezTo>
                      <a:pt x="0" y="6202"/>
                      <a:pt x="2074" y="14571"/>
                      <a:pt x="2644" y="14571"/>
                    </a:cubicBezTo>
                    <a:cubicBezTo>
                      <a:pt x="3215" y="14571"/>
                      <a:pt x="3329" y="12745"/>
                      <a:pt x="3082" y="10672"/>
                    </a:cubicBezTo>
                    <a:cubicBezTo>
                      <a:pt x="2935" y="9351"/>
                      <a:pt x="6121" y="9115"/>
                      <a:pt x="8416" y="9115"/>
                    </a:cubicBezTo>
                    <a:cubicBezTo>
                      <a:pt x="9691" y="9115"/>
                      <a:pt x="10690" y="9188"/>
                      <a:pt x="10690" y="9188"/>
                    </a:cubicBezTo>
                    <a:cubicBezTo>
                      <a:pt x="10690" y="9188"/>
                      <a:pt x="11432" y="14552"/>
                      <a:pt x="12250" y="14552"/>
                    </a:cubicBezTo>
                    <a:cubicBezTo>
                      <a:pt x="13049" y="14552"/>
                      <a:pt x="12117" y="4033"/>
                      <a:pt x="12117" y="4033"/>
                    </a:cubicBezTo>
                    <a:cubicBezTo>
                      <a:pt x="12117" y="4033"/>
                      <a:pt x="13258" y="4033"/>
                      <a:pt x="15331" y="3786"/>
                    </a:cubicBezTo>
                    <a:cubicBezTo>
                      <a:pt x="17405" y="3558"/>
                      <a:pt x="16834" y="1028"/>
                      <a:pt x="16834" y="1028"/>
                    </a:cubicBezTo>
                    <a:cubicBezTo>
                      <a:pt x="16834" y="1028"/>
                      <a:pt x="14761" y="1"/>
                      <a:pt x="113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6" name="Google Shape;506;p34"/>
              <p:cNvSpPr/>
              <p:nvPr/>
            </p:nvSpPr>
            <p:spPr>
              <a:xfrm>
                <a:off x="5227300" y="3974213"/>
                <a:ext cx="117475" cy="98925"/>
              </a:xfrm>
              <a:custGeom>
                <a:rect b="b" l="l" r="r" t="t"/>
                <a:pathLst>
                  <a:path extrusionOk="0" h="3957" w="4699">
                    <a:moveTo>
                      <a:pt x="2615" y="0"/>
                    </a:moveTo>
                    <a:cubicBezTo>
                      <a:pt x="2193" y="0"/>
                      <a:pt x="1760" y="112"/>
                      <a:pt x="1370" y="304"/>
                    </a:cubicBezTo>
                    <a:cubicBezTo>
                      <a:pt x="1" y="989"/>
                      <a:pt x="1827" y="1559"/>
                      <a:pt x="2625" y="1559"/>
                    </a:cubicBezTo>
                    <a:cubicBezTo>
                      <a:pt x="3443" y="1559"/>
                      <a:pt x="3786" y="2815"/>
                      <a:pt x="3786" y="2815"/>
                    </a:cubicBezTo>
                    <a:cubicBezTo>
                      <a:pt x="3786" y="2815"/>
                      <a:pt x="4172" y="3957"/>
                      <a:pt x="4442" y="3957"/>
                    </a:cubicBezTo>
                    <a:cubicBezTo>
                      <a:pt x="4583" y="3957"/>
                      <a:pt x="4692" y="3646"/>
                      <a:pt x="4699" y="2700"/>
                    </a:cubicBezTo>
                    <a:cubicBezTo>
                      <a:pt x="4699" y="730"/>
                      <a:pt x="3695" y="0"/>
                      <a:pt x="2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7" name="Google Shape;507;p34"/>
              <p:cNvSpPr/>
              <p:nvPr/>
            </p:nvSpPr>
            <p:spPr>
              <a:xfrm>
                <a:off x="5360450" y="3977138"/>
                <a:ext cx="117475" cy="98775"/>
              </a:xfrm>
              <a:custGeom>
                <a:rect b="b" l="l" r="r" t="t"/>
                <a:pathLst>
                  <a:path extrusionOk="0" h="3951" w="4699">
                    <a:moveTo>
                      <a:pt x="2094" y="1"/>
                    </a:moveTo>
                    <a:cubicBezTo>
                      <a:pt x="1010" y="1"/>
                      <a:pt x="0" y="735"/>
                      <a:pt x="0" y="2698"/>
                    </a:cubicBezTo>
                    <a:cubicBezTo>
                      <a:pt x="0" y="3641"/>
                      <a:pt x="111" y="3950"/>
                      <a:pt x="256" y="3950"/>
                    </a:cubicBezTo>
                    <a:cubicBezTo>
                      <a:pt x="532" y="3950"/>
                      <a:pt x="932" y="2831"/>
                      <a:pt x="932" y="2831"/>
                    </a:cubicBezTo>
                    <a:cubicBezTo>
                      <a:pt x="932" y="2831"/>
                      <a:pt x="1256" y="1556"/>
                      <a:pt x="2074" y="1556"/>
                    </a:cubicBezTo>
                    <a:cubicBezTo>
                      <a:pt x="2872" y="1556"/>
                      <a:pt x="4698" y="986"/>
                      <a:pt x="3329" y="301"/>
                    </a:cubicBezTo>
                    <a:cubicBezTo>
                      <a:pt x="2942" y="110"/>
                      <a:pt x="2513" y="1"/>
                      <a:pt x="20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8" name="Google Shape;508;p34"/>
              <p:cNvSpPr/>
              <p:nvPr/>
            </p:nvSpPr>
            <p:spPr>
              <a:xfrm>
                <a:off x="5428925" y="4042313"/>
                <a:ext cx="70400" cy="45075"/>
              </a:xfrm>
              <a:custGeom>
                <a:rect b="b" l="l" r="r" t="t"/>
                <a:pathLst>
                  <a:path extrusionOk="0" h="1803" w="2816">
                    <a:moveTo>
                      <a:pt x="824" y="0"/>
                    </a:moveTo>
                    <a:cubicBezTo>
                      <a:pt x="373" y="0"/>
                      <a:pt x="0" y="148"/>
                      <a:pt x="0" y="547"/>
                    </a:cubicBezTo>
                    <a:cubicBezTo>
                      <a:pt x="0" y="1460"/>
                      <a:pt x="1351" y="1802"/>
                      <a:pt x="1351" y="1802"/>
                    </a:cubicBezTo>
                    <a:cubicBezTo>
                      <a:pt x="1636" y="1802"/>
                      <a:pt x="2815" y="1308"/>
                      <a:pt x="2340" y="547"/>
                    </a:cubicBezTo>
                    <a:cubicBezTo>
                      <a:pt x="2166" y="264"/>
                      <a:pt x="1426" y="0"/>
                      <a:pt x="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09" name="Google Shape;509;p34"/>
              <p:cNvSpPr/>
              <p:nvPr/>
            </p:nvSpPr>
            <p:spPr>
              <a:xfrm>
                <a:off x="5378050" y="4051213"/>
                <a:ext cx="35675" cy="26975"/>
              </a:xfrm>
              <a:custGeom>
                <a:rect b="b" l="l" r="r" t="t"/>
                <a:pathLst>
                  <a:path extrusionOk="0" h="1079" w="1427">
                    <a:moveTo>
                      <a:pt x="1389" y="1"/>
                    </a:moveTo>
                    <a:lnTo>
                      <a:pt x="1389" y="1"/>
                    </a:lnTo>
                    <a:cubicBezTo>
                      <a:pt x="1294" y="191"/>
                      <a:pt x="1217" y="381"/>
                      <a:pt x="1103" y="533"/>
                    </a:cubicBezTo>
                    <a:cubicBezTo>
                      <a:pt x="970" y="667"/>
                      <a:pt x="856" y="743"/>
                      <a:pt x="685" y="762"/>
                    </a:cubicBezTo>
                    <a:cubicBezTo>
                      <a:pt x="668" y="767"/>
                      <a:pt x="651" y="770"/>
                      <a:pt x="634" y="770"/>
                    </a:cubicBezTo>
                    <a:cubicBezTo>
                      <a:pt x="593" y="770"/>
                      <a:pt x="548" y="756"/>
                      <a:pt x="495" y="743"/>
                    </a:cubicBezTo>
                    <a:cubicBezTo>
                      <a:pt x="457" y="724"/>
                      <a:pt x="381" y="648"/>
                      <a:pt x="342" y="571"/>
                    </a:cubicBezTo>
                    <a:cubicBezTo>
                      <a:pt x="209" y="438"/>
                      <a:pt x="152" y="229"/>
                      <a:pt x="57" y="58"/>
                    </a:cubicBezTo>
                    <a:lnTo>
                      <a:pt x="57" y="58"/>
                    </a:lnTo>
                    <a:cubicBezTo>
                      <a:pt x="0" y="267"/>
                      <a:pt x="38" y="476"/>
                      <a:pt x="95" y="686"/>
                    </a:cubicBezTo>
                    <a:cubicBezTo>
                      <a:pt x="152" y="781"/>
                      <a:pt x="209" y="914"/>
                      <a:pt x="342" y="971"/>
                    </a:cubicBezTo>
                    <a:cubicBezTo>
                      <a:pt x="432" y="1030"/>
                      <a:pt x="532" y="1078"/>
                      <a:pt x="645" y="1078"/>
                    </a:cubicBezTo>
                    <a:cubicBezTo>
                      <a:pt x="676" y="1078"/>
                      <a:pt x="709" y="1074"/>
                      <a:pt x="742" y="1066"/>
                    </a:cubicBezTo>
                    <a:cubicBezTo>
                      <a:pt x="875" y="1047"/>
                      <a:pt x="1008" y="1009"/>
                      <a:pt x="1103" y="933"/>
                    </a:cubicBezTo>
                    <a:cubicBezTo>
                      <a:pt x="1198" y="857"/>
                      <a:pt x="1255" y="762"/>
                      <a:pt x="1313" y="648"/>
                    </a:cubicBezTo>
                    <a:cubicBezTo>
                      <a:pt x="1408" y="438"/>
                      <a:pt x="1427" y="210"/>
                      <a:pt x="1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10" name="Google Shape;510;p34"/>
              <p:cNvSpPr/>
              <p:nvPr/>
            </p:nvSpPr>
            <p:spPr>
              <a:xfrm>
                <a:off x="5316700" y="4053588"/>
                <a:ext cx="35200" cy="26975"/>
              </a:xfrm>
              <a:custGeom>
                <a:rect b="b" l="l" r="r" t="t"/>
                <a:pathLst>
                  <a:path extrusionOk="0" h="1079" w="1408">
                    <a:moveTo>
                      <a:pt x="57" y="1"/>
                    </a:moveTo>
                    <a:cubicBezTo>
                      <a:pt x="0" y="210"/>
                      <a:pt x="38" y="457"/>
                      <a:pt x="57" y="648"/>
                    </a:cubicBezTo>
                    <a:cubicBezTo>
                      <a:pt x="77" y="762"/>
                      <a:pt x="153" y="857"/>
                      <a:pt x="267" y="952"/>
                    </a:cubicBezTo>
                    <a:cubicBezTo>
                      <a:pt x="356" y="1027"/>
                      <a:pt x="470" y="1078"/>
                      <a:pt x="579" y="1078"/>
                    </a:cubicBezTo>
                    <a:cubicBezTo>
                      <a:pt x="608" y="1078"/>
                      <a:pt x="638" y="1074"/>
                      <a:pt x="666" y="1066"/>
                    </a:cubicBezTo>
                    <a:cubicBezTo>
                      <a:pt x="799" y="1047"/>
                      <a:pt x="932" y="1009"/>
                      <a:pt x="1028" y="933"/>
                    </a:cubicBezTo>
                    <a:cubicBezTo>
                      <a:pt x="1123" y="838"/>
                      <a:pt x="1218" y="743"/>
                      <a:pt x="1275" y="648"/>
                    </a:cubicBezTo>
                    <a:cubicBezTo>
                      <a:pt x="1389" y="457"/>
                      <a:pt x="1408" y="210"/>
                      <a:pt x="1370" y="1"/>
                    </a:cubicBezTo>
                    <a:lnTo>
                      <a:pt x="1370" y="1"/>
                    </a:lnTo>
                    <a:cubicBezTo>
                      <a:pt x="1294" y="210"/>
                      <a:pt x="1199" y="381"/>
                      <a:pt x="1085" y="534"/>
                    </a:cubicBezTo>
                    <a:cubicBezTo>
                      <a:pt x="951" y="667"/>
                      <a:pt x="837" y="762"/>
                      <a:pt x="685" y="762"/>
                    </a:cubicBezTo>
                    <a:cubicBezTo>
                      <a:pt x="609" y="762"/>
                      <a:pt x="552" y="743"/>
                      <a:pt x="476" y="724"/>
                    </a:cubicBezTo>
                    <a:cubicBezTo>
                      <a:pt x="438" y="686"/>
                      <a:pt x="362" y="610"/>
                      <a:pt x="324" y="553"/>
                    </a:cubicBezTo>
                    <a:cubicBezTo>
                      <a:pt x="229" y="381"/>
                      <a:pt x="153" y="19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  <p:sp>
            <p:nvSpPr>
              <p:cNvPr id="511" name="Google Shape;511;p34"/>
              <p:cNvSpPr/>
              <p:nvPr/>
            </p:nvSpPr>
            <p:spPr>
              <a:xfrm>
                <a:off x="5037575" y="4074988"/>
                <a:ext cx="121325" cy="119225"/>
              </a:xfrm>
              <a:custGeom>
                <a:rect b="b" l="l" r="r" t="t"/>
                <a:pathLst>
                  <a:path extrusionOk="0" h="4769" w="4853">
                    <a:moveTo>
                      <a:pt x="2435" y="1"/>
                    </a:moveTo>
                    <a:cubicBezTo>
                      <a:pt x="2434" y="2"/>
                      <a:pt x="1" y="2474"/>
                      <a:pt x="2967" y="4166"/>
                    </a:cubicBezTo>
                    <a:cubicBezTo>
                      <a:pt x="3747" y="4607"/>
                      <a:pt x="4159" y="4768"/>
                      <a:pt x="4343" y="4768"/>
                    </a:cubicBezTo>
                    <a:cubicBezTo>
                      <a:pt x="4852" y="4768"/>
                      <a:pt x="3633" y="3539"/>
                      <a:pt x="3633" y="3539"/>
                    </a:cubicBezTo>
                    <a:cubicBezTo>
                      <a:pt x="3633" y="3539"/>
                      <a:pt x="1218" y="2664"/>
                      <a:pt x="24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D9D2E9"/>
                  </a:solidFill>
                </a:endParaRPr>
              </a:p>
            </p:txBody>
          </p:sp>
        </p:grpSp>
        <p:sp>
          <p:nvSpPr>
            <p:cNvPr id="512" name="Google Shape;512;p34"/>
            <p:cNvSpPr/>
            <p:nvPr/>
          </p:nvSpPr>
          <p:spPr>
            <a:xfrm rot="-529391">
              <a:off x="4467357" y="1347252"/>
              <a:ext cx="2207125" cy="2977995"/>
            </a:xfrm>
            <a:custGeom>
              <a:rect b="b" l="l" r="r" t="t"/>
              <a:pathLst>
                <a:path extrusionOk="0" h="18299" w="13562">
                  <a:moveTo>
                    <a:pt x="4337" y="3786"/>
                  </a:moveTo>
                  <a:cubicBezTo>
                    <a:pt x="6848" y="3805"/>
                    <a:pt x="8426" y="4280"/>
                    <a:pt x="9016" y="5231"/>
                  </a:cubicBezTo>
                  <a:cubicBezTo>
                    <a:pt x="9606" y="6182"/>
                    <a:pt x="9853" y="7533"/>
                    <a:pt x="9739" y="9378"/>
                  </a:cubicBezTo>
                  <a:cubicBezTo>
                    <a:pt x="9606" y="11204"/>
                    <a:pt x="9130" y="12535"/>
                    <a:pt x="8274" y="13391"/>
                  </a:cubicBezTo>
                  <a:cubicBezTo>
                    <a:pt x="7545" y="14120"/>
                    <a:pt x="6375" y="14490"/>
                    <a:pt x="4752" y="14490"/>
                  </a:cubicBezTo>
                  <a:cubicBezTo>
                    <a:pt x="4469" y="14490"/>
                    <a:pt x="4172" y="14479"/>
                    <a:pt x="3861" y="14456"/>
                  </a:cubicBezTo>
                  <a:lnTo>
                    <a:pt x="4337" y="3786"/>
                  </a:lnTo>
                  <a:close/>
                  <a:moveTo>
                    <a:pt x="1978" y="0"/>
                  </a:moveTo>
                  <a:lnTo>
                    <a:pt x="761" y="286"/>
                  </a:lnTo>
                  <a:lnTo>
                    <a:pt x="571" y="1750"/>
                  </a:lnTo>
                  <a:lnTo>
                    <a:pt x="0" y="16244"/>
                  </a:lnTo>
                  <a:lnTo>
                    <a:pt x="266" y="17918"/>
                  </a:lnTo>
                  <a:lnTo>
                    <a:pt x="1655" y="18298"/>
                  </a:lnTo>
                  <a:cubicBezTo>
                    <a:pt x="7076" y="18298"/>
                    <a:pt x="10424" y="17157"/>
                    <a:pt x="11755" y="14894"/>
                  </a:cubicBezTo>
                  <a:cubicBezTo>
                    <a:pt x="12820" y="13182"/>
                    <a:pt x="13410" y="11109"/>
                    <a:pt x="13505" y="8636"/>
                  </a:cubicBezTo>
                  <a:cubicBezTo>
                    <a:pt x="13562" y="3805"/>
                    <a:pt x="11260" y="990"/>
                    <a:pt x="6638" y="153"/>
                  </a:cubicBezTo>
                  <a:lnTo>
                    <a:pt x="1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D9D2E9"/>
                </a:solidFill>
              </a:endParaRPr>
            </a:p>
          </p:txBody>
        </p:sp>
      </p:grpSp>
      <p:grpSp>
        <p:nvGrpSpPr>
          <p:cNvPr id="513" name="Google Shape;513;p34"/>
          <p:cNvGrpSpPr/>
          <p:nvPr/>
        </p:nvGrpSpPr>
        <p:grpSpPr>
          <a:xfrm>
            <a:off x="1099217" y="1489008"/>
            <a:ext cx="1747800" cy="3029553"/>
            <a:chOff x="2936384" y="1520733"/>
            <a:chExt cx="1747800" cy="3029553"/>
          </a:xfrm>
        </p:grpSpPr>
        <p:sp>
          <p:nvSpPr>
            <p:cNvPr id="514" name="Google Shape;514;p34"/>
            <p:cNvSpPr/>
            <p:nvPr/>
          </p:nvSpPr>
          <p:spPr>
            <a:xfrm>
              <a:off x="2936384" y="1520733"/>
              <a:ext cx="1747800" cy="8607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u="sng">
                  <a:solidFill>
                    <a:schemeClr val="hlink"/>
                  </a:solidFill>
                  <a:latin typeface="Love Ya Like A Sister"/>
                  <a:ea typeface="Love Ya Like A Sister"/>
                  <a:cs typeface="Love Ya Like A Sister"/>
                  <a:sym typeface="Love Ya Like A Sister"/>
                  <a:hlinkClick r:id="rId9"/>
                </a:rPr>
                <a:t>Alphabet Letters</a:t>
              </a:r>
              <a:endParaRPr sz="1500">
                <a:latin typeface="Love Ya Like A Sister"/>
                <a:ea typeface="Love Ya Like A Sister"/>
                <a:cs typeface="Love Ya Like A Sister"/>
                <a:sym typeface="Love Ya Like A Sister"/>
              </a:endParaRPr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2936384" y="2605160"/>
              <a:ext cx="1747800" cy="8607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Graphemes</a:t>
              </a:r>
              <a:br>
                <a:rPr lang="en-GB" sz="15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</a:br>
              <a:r>
                <a:rPr lang="en-GB" sz="9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symbols (letters) or combinations of letters (symbols) that represent sounds in words.</a:t>
              </a:r>
              <a:r>
                <a:rPr lang="en-GB" sz="12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 </a:t>
              </a:r>
              <a:r>
                <a:rPr b="1" lang="en-GB" sz="12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Graphemes </a:t>
              </a:r>
              <a:r>
                <a:rPr lang="en-GB" sz="9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spell sounds in words.</a:t>
              </a:r>
              <a:r>
                <a:rPr lang="en-GB" sz="1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  </a:t>
              </a:r>
              <a:endParaRPr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2936384" y="3689586"/>
              <a:ext cx="1747800" cy="8607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u="sng">
                  <a:latin typeface="Calligraffitti"/>
                  <a:ea typeface="Calligraffitti"/>
                  <a:cs typeface="Calligraffitti"/>
                  <a:sym typeface="Calligraffitti"/>
                  <a:hlinkClick r:id="rId10"/>
                </a:rPr>
                <a:t>44 Phonemes</a:t>
              </a:r>
              <a:r>
                <a:rPr lang="en-GB" sz="1500">
                  <a:latin typeface="Calligraffitti"/>
                  <a:ea typeface="Calligraffitti"/>
                  <a:cs typeface="Calligraffitti"/>
                  <a:sym typeface="Calligraffitti"/>
                </a:rPr>
                <a:t> in the English Langua</a:t>
              </a:r>
              <a:r>
                <a:rPr lang="en-GB" sz="1200"/>
                <a:t>ge</a:t>
              </a:r>
              <a:endParaRPr sz="1200"/>
            </a:p>
          </p:txBody>
        </p:sp>
      </p:grpSp>
      <p:grpSp>
        <p:nvGrpSpPr>
          <p:cNvPr id="517" name="Google Shape;517;p34"/>
          <p:cNvGrpSpPr/>
          <p:nvPr/>
        </p:nvGrpSpPr>
        <p:grpSpPr>
          <a:xfrm>
            <a:off x="7091905" y="1457305"/>
            <a:ext cx="1747816" cy="3029551"/>
            <a:chOff x="6723567" y="1520733"/>
            <a:chExt cx="1747816" cy="3029551"/>
          </a:xfrm>
        </p:grpSpPr>
        <p:grpSp>
          <p:nvGrpSpPr>
            <p:cNvPr id="518" name="Google Shape;518;p34"/>
            <p:cNvGrpSpPr/>
            <p:nvPr/>
          </p:nvGrpSpPr>
          <p:grpSpPr>
            <a:xfrm>
              <a:off x="6723583" y="1520733"/>
              <a:ext cx="1747800" cy="1945126"/>
              <a:chOff x="6732750" y="1520733"/>
              <a:chExt cx="1747800" cy="1945126"/>
            </a:xfrm>
          </p:grpSpPr>
          <p:sp>
            <p:nvSpPr>
              <p:cNvPr id="519" name="Google Shape;519;p34"/>
              <p:cNvSpPr/>
              <p:nvPr/>
            </p:nvSpPr>
            <p:spPr>
              <a:xfrm>
                <a:off x="6732750" y="1520733"/>
                <a:ext cx="1747800" cy="8607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dk1"/>
                    </a:solidFill>
                    <a:latin typeface="Pacifico"/>
                    <a:ea typeface="Pacifico"/>
                    <a:cs typeface="Pacifico"/>
                    <a:sym typeface="Pacifico"/>
                    <a:hlinkClick r:id="rId11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Word Investigation</a:t>
                </a:r>
                <a:endParaRPr sz="1500">
                  <a:solidFill>
                    <a:schemeClr val="dk1"/>
                  </a:solidFill>
                  <a:latin typeface="Pacifico"/>
                  <a:ea typeface="Pacifico"/>
                  <a:cs typeface="Pacifico"/>
                  <a:sym typeface="Pacific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dk1"/>
                    </a:solidFill>
                    <a:latin typeface="Pacifico"/>
                    <a:ea typeface="Pacifico"/>
                    <a:cs typeface="Pacifico"/>
                    <a:sym typeface="Pacifico"/>
                    <a:hlinkClick r:id="rId12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Let’s try this!</a:t>
                </a:r>
                <a:endParaRPr sz="1500">
                  <a:solidFill>
                    <a:schemeClr val="dk1"/>
                  </a:solidFill>
                  <a:latin typeface="Pacifico"/>
                  <a:ea typeface="Pacifico"/>
                  <a:cs typeface="Pacifico"/>
                  <a:sym typeface="Pacifico"/>
                </a:endParaRPr>
              </a:p>
            </p:txBody>
          </p:sp>
          <p:sp>
            <p:nvSpPr>
              <p:cNvPr id="520" name="Google Shape;520;p34"/>
              <p:cNvSpPr/>
              <p:nvPr/>
            </p:nvSpPr>
            <p:spPr>
              <a:xfrm>
                <a:off x="6732750" y="2605160"/>
                <a:ext cx="1747800" cy="8607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u="sng">
                    <a:solidFill>
                      <a:schemeClr val="hlink"/>
                    </a:solidFill>
                    <a:latin typeface="Shadows Into Light Two"/>
                    <a:ea typeface="Shadows Into Light Two"/>
                    <a:cs typeface="Shadows Into Light Two"/>
                    <a:sym typeface="Shadows Into Light Two"/>
                    <a:hlinkClick r:id="rId13"/>
                  </a:rPr>
                  <a:t>Afternoon/Morning Message</a:t>
                </a:r>
                <a:endParaRPr sz="1500">
                  <a:solidFill>
                    <a:schemeClr val="dk1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endParaRPr>
              </a:p>
            </p:txBody>
          </p:sp>
        </p:grpSp>
        <p:sp>
          <p:nvSpPr>
            <p:cNvPr id="521" name="Google Shape;521;p34"/>
            <p:cNvSpPr/>
            <p:nvPr/>
          </p:nvSpPr>
          <p:spPr>
            <a:xfrm>
              <a:off x="6723567" y="3689585"/>
              <a:ext cx="1747800" cy="8607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u="sng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  <a:hlinkClick r:id="rId1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Decodable Text</a:t>
              </a:r>
              <a:endPara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5"/>
          <p:cNvSpPr txBox="1"/>
          <p:nvPr>
            <p:ph type="title"/>
          </p:nvPr>
        </p:nvSpPr>
        <p:spPr>
          <a:xfrm>
            <a:off x="615038" y="517819"/>
            <a:ext cx="79140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 u="sng">
                <a:solidFill>
                  <a:srgbClr val="FF99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Assessments</a:t>
            </a:r>
            <a:r>
              <a:rPr lang="en-GB" sz="5700">
                <a:solidFill>
                  <a:srgbClr val="D9D2E9"/>
                </a:solidFill>
              </a:rPr>
              <a:t> </a:t>
            </a:r>
            <a:r>
              <a:rPr lang="en-GB" sz="5700">
                <a:solidFill>
                  <a:srgbClr val="D9D2E9"/>
                </a:solidFill>
              </a:rPr>
              <a:t>and how they guide teachers’ phonics instruction.</a:t>
            </a:r>
            <a:endParaRPr sz="5700">
              <a:solidFill>
                <a:srgbClr val="D9D2E9"/>
              </a:solidFill>
            </a:endParaRPr>
          </a:p>
        </p:txBody>
      </p:sp>
      <p:sp>
        <p:nvSpPr>
          <p:cNvPr id="527" name="Google Shape;527;p35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