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Sue Ellen Francisco"/>
      <p:regular r:id="rId16"/>
    </p:embeddedFont>
    <p:embeddedFont>
      <p:font typeface="Englebert"/>
      <p:regular r:id="rId17"/>
    </p:embeddedFont>
    <p:embeddedFont>
      <p:font typeface="Poppins"/>
      <p:regular r:id="rId18"/>
      <p:bold r:id="rId19"/>
      <p:italic r:id="rId20"/>
      <p:boldItalic r:id="rId21"/>
    </p:embeddedFont>
    <p:embeddedFont>
      <p:font typeface="Abril Fatface"/>
      <p:regular r:id="rId22"/>
    </p:embeddedFont>
    <p:embeddedFont>
      <p:font typeface="Barlow Condensed"/>
      <p:regular r:id="rId23"/>
      <p:bold r:id="rId24"/>
      <p:italic r:id="rId25"/>
      <p:boldItalic r:id="rId26"/>
    </p:embeddedFont>
    <p:embeddedFont>
      <p:font typeface="Poppins Medium"/>
      <p:regular r:id="rId27"/>
      <p:bold r:id="rId28"/>
      <p:italic r:id="rId29"/>
      <p:boldItalic r:id="rId30"/>
    </p:embeddedFont>
    <p:embeddedFont>
      <p:font typeface="Shadows Into Light Two"/>
      <p:regular r:id="rId31"/>
    </p:embeddedFont>
    <p:embeddedFont>
      <p:font typeface="Homemade Apple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6C99C4-926E-4DDE-8B5E-79A445C26787}">
  <a:tblStyle styleId="{FC6C99C4-926E-4DDE-8B5E-79A445C267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italic.fntdata"/><Relationship Id="rId22" Type="http://schemas.openxmlformats.org/officeDocument/2006/relationships/font" Target="fonts/AbrilFatface-regular.fntdata"/><Relationship Id="rId21" Type="http://schemas.openxmlformats.org/officeDocument/2006/relationships/font" Target="fonts/Poppins-boldItalic.fntdata"/><Relationship Id="rId24" Type="http://schemas.openxmlformats.org/officeDocument/2006/relationships/font" Target="fonts/BarlowCondensed-bold.fntdata"/><Relationship Id="rId23" Type="http://schemas.openxmlformats.org/officeDocument/2006/relationships/font" Target="fonts/BarlowCondense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arlowCondensed-boldItalic.fntdata"/><Relationship Id="rId25" Type="http://schemas.openxmlformats.org/officeDocument/2006/relationships/font" Target="fonts/BarlowCondensed-italic.fntdata"/><Relationship Id="rId28" Type="http://schemas.openxmlformats.org/officeDocument/2006/relationships/font" Target="fonts/PoppinsMedium-bold.fntdata"/><Relationship Id="rId27" Type="http://schemas.openxmlformats.org/officeDocument/2006/relationships/font" Target="fonts/PoppinsMedium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Medium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hadowsIntoLightTwo-regular.fntdata"/><Relationship Id="rId30" Type="http://schemas.openxmlformats.org/officeDocument/2006/relationships/font" Target="fonts/PoppinsMedium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HomemadeApple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Englebert-regular.fntdata"/><Relationship Id="rId16" Type="http://schemas.openxmlformats.org/officeDocument/2006/relationships/font" Target="fonts/SueEllenFrancisco-regular.fntdata"/><Relationship Id="rId19" Type="http://schemas.openxmlformats.org/officeDocument/2006/relationships/font" Target="fonts/Poppins-bold.fntdata"/><Relationship Id="rId18" Type="http://schemas.openxmlformats.org/officeDocument/2006/relationships/font" Target="fonts/Poppi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be.ab.ca/about-us/policies-and-regulations/Documents/Literacy-Framework.pdf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fe5db82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5fe5db82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fe5db823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fe5db823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fe5db823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fe5db823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fe5db823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fe5db823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Organizing ideas throughout the grades.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fe5db823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fe5db823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1be6a411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1be6a411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Literacy Framework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https://cbe.ab.ca/about-us/policies-and-regulations/Documents/Literacy-Framework.pdf</a:t>
            </a:r>
            <a:r>
              <a:rPr lang="en-GB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4ac60aeef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34ac60aeef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Beers, Kylene (2003) When kids can’t read:  What teachers can do.  Heinemann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4ac60aee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34ac60aee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31be6a411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31be6a411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Assign a purpose: “While you’re reading this text, I want you to think about…”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7.png"/><Relationship Id="rId12" Type="http://schemas.openxmlformats.org/officeDocument/2006/relationships/image" Target="../media/image9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48" name="Google Shape;2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7" name="Google Shape;2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59" name="Google Shape;25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13"/>
            <p:cNvCxnSpPr>
              <a:endCxn id="25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0" name="Google Shape;27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1" name="Google Shape;27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2" name="Google Shape;27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3" name="Google Shape;27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6" name="Google Shape;27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79" name="Google Shape;27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13"/>
            <p:cNvCxnSpPr>
              <a:endCxn id="279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0" name="Google Shape;29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1" name="Google Shape;29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3" name="Google Shape;303;p1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4" name="Google Shape;304;p1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5" name="Google Shape;305;p1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6" name="Google Shape;306;p1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7" name="Google Shape;307;p1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8" name="Google Shape;308;p1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9" name="Google Shape;309;p1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0" name="Google Shape;310;p1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11" name="Google Shape;311;p1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2" name="Google Shape;312;p1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13" name="Google Shape;3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4" name="Google Shape;3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5" name="Google Shape;3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6" name="Google Shape;3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36" name="Google Shape;3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338" name="Google Shape;3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17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60" name="Google Shape;3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5" name="Google Shape;365;p18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>
            <p:ph idx="1" type="subTitle"/>
          </p:nvPr>
        </p:nvSpPr>
        <p:spPr>
          <a:xfrm>
            <a:off x="913169" y="1407352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3" name="Google Shape;373;p19"/>
          <p:cNvSpPr txBox="1"/>
          <p:nvPr>
            <p:ph idx="2" type="subTitle"/>
          </p:nvPr>
        </p:nvSpPr>
        <p:spPr>
          <a:xfrm>
            <a:off x="913169" y="2611020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4" name="Google Shape;374;p19"/>
          <p:cNvSpPr txBox="1"/>
          <p:nvPr>
            <p:ph idx="3" type="subTitle"/>
          </p:nvPr>
        </p:nvSpPr>
        <p:spPr>
          <a:xfrm>
            <a:off x="913169" y="3814688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5" name="Google Shape;375;p19"/>
          <p:cNvSpPr txBox="1"/>
          <p:nvPr>
            <p:ph type="title"/>
          </p:nvPr>
        </p:nvSpPr>
        <p:spPr>
          <a:xfrm>
            <a:off x="913163" y="440597"/>
            <a:ext cx="73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76" name="Google Shape;376;p19"/>
          <p:cNvSpPr txBox="1"/>
          <p:nvPr>
            <p:ph idx="4" type="body"/>
          </p:nvPr>
        </p:nvSpPr>
        <p:spPr>
          <a:xfrm>
            <a:off x="913163" y="1735814"/>
            <a:ext cx="7316400" cy="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7" name="Google Shape;377;p19"/>
          <p:cNvSpPr txBox="1"/>
          <p:nvPr>
            <p:ph idx="5" type="body"/>
          </p:nvPr>
        </p:nvSpPr>
        <p:spPr>
          <a:xfrm>
            <a:off x="913163" y="2930908"/>
            <a:ext cx="7316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8" name="Google Shape;378;p19"/>
          <p:cNvSpPr txBox="1"/>
          <p:nvPr>
            <p:ph idx="6" type="body"/>
          </p:nvPr>
        </p:nvSpPr>
        <p:spPr>
          <a:xfrm>
            <a:off x="913163" y="4124653"/>
            <a:ext cx="7317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9" name="Google Shape;37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"/>
          <p:cNvSpPr txBox="1"/>
          <p:nvPr>
            <p:ph idx="1" type="subTitle"/>
          </p:nvPr>
        </p:nvSpPr>
        <p:spPr>
          <a:xfrm>
            <a:off x="34288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2" name="Google Shape;382;p20"/>
          <p:cNvSpPr txBox="1"/>
          <p:nvPr>
            <p:ph idx="2" type="subTitle"/>
          </p:nvPr>
        </p:nvSpPr>
        <p:spPr>
          <a:xfrm>
            <a:off x="62863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3" name="Google Shape;383;p20"/>
          <p:cNvSpPr txBox="1"/>
          <p:nvPr>
            <p:ph idx="3" type="subTitle"/>
          </p:nvPr>
        </p:nvSpPr>
        <p:spPr>
          <a:xfrm>
            <a:off x="6286340" y="162973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4" name="Google Shape;384;p20"/>
          <p:cNvSpPr txBox="1"/>
          <p:nvPr>
            <p:ph idx="4" type="subTitle"/>
          </p:nvPr>
        </p:nvSpPr>
        <p:spPr>
          <a:xfrm>
            <a:off x="3428840" y="1635712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5" name="Google Shape;385;p20"/>
          <p:cNvSpPr txBox="1"/>
          <p:nvPr>
            <p:ph idx="5" type="subTitle"/>
          </p:nvPr>
        </p:nvSpPr>
        <p:spPr>
          <a:xfrm>
            <a:off x="3428840" y="2615193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6" name="Google Shape;386;p20"/>
          <p:cNvSpPr txBox="1"/>
          <p:nvPr>
            <p:ph idx="6" type="subTitle"/>
          </p:nvPr>
        </p:nvSpPr>
        <p:spPr>
          <a:xfrm>
            <a:off x="6286340" y="260128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7" name="Google Shape;387;p20"/>
          <p:cNvSpPr txBox="1"/>
          <p:nvPr>
            <p:ph type="title"/>
          </p:nvPr>
        </p:nvSpPr>
        <p:spPr>
          <a:xfrm>
            <a:off x="281813" y="242813"/>
            <a:ext cx="86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88" name="Google Shape;388;p20"/>
          <p:cNvSpPr txBox="1"/>
          <p:nvPr>
            <p:ph idx="7" type="body"/>
          </p:nvPr>
        </p:nvSpPr>
        <p:spPr>
          <a:xfrm>
            <a:off x="34288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89" name="Google Shape;389;p20"/>
          <p:cNvSpPr txBox="1"/>
          <p:nvPr>
            <p:ph idx="8" type="body"/>
          </p:nvPr>
        </p:nvSpPr>
        <p:spPr>
          <a:xfrm>
            <a:off x="62863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0" name="Google Shape;390;p20"/>
          <p:cNvSpPr txBox="1"/>
          <p:nvPr>
            <p:ph idx="9" type="body"/>
          </p:nvPr>
        </p:nvSpPr>
        <p:spPr>
          <a:xfrm>
            <a:off x="34288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1" name="Google Shape;391;p20"/>
          <p:cNvSpPr txBox="1"/>
          <p:nvPr>
            <p:ph idx="13" type="body"/>
          </p:nvPr>
        </p:nvSpPr>
        <p:spPr>
          <a:xfrm>
            <a:off x="3428831" y="3914325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2" name="Google Shape;392;p20"/>
          <p:cNvSpPr txBox="1"/>
          <p:nvPr>
            <p:ph idx="14" type="body"/>
          </p:nvPr>
        </p:nvSpPr>
        <p:spPr>
          <a:xfrm>
            <a:off x="62863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3" name="Google Shape;393;p20"/>
          <p:cNvSpPr txBox="1"/>
          <p:nvPr>
            <p:ph idx="15" type="body"/>
          </p:nvPr>
        </p:nvSpPr>
        <p:spPr>
          <a:xfrm>
            <a:off x="6286331" y="3893381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4" name="Google Shape;39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"/>
          <p:cNvSpPr txBox="1"/>
          <p:nvPr>
            <p:ph type="title"/>
          </p:nvPr>
        </p:nvSpPr>
        <p:spPr>
          <a:xfrm>
            <a:off x="368100" y="415969"/>
            <a:ext cx="84078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97" name="Google Shape;397;p21"/>
          <p:cNvSpPr txBox="1"/>
          <p:nvPr>
            <p:ph idx="1" type="body"/>
          </p:nvPr>
        </p:nvSpPr>
        <p:spPr>
          <a:xfrm>
            <a:off x="368081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8" name="Google Shape;398;p21"/>
          <p:cNvSpPr txBox="1"/>
          <p:nvPr>
            <p:ph idx="2" type="body"/>
          </p:nvPr>
        </p:nvSpPr>
        <p:spPr>
          <a:xfrm>
            <a:off x="3336525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9" name="Google Shape;399;p21"/>
          <p:cNvSpPr txBox="1"/>
          <p:nvPr>
            <p:ph idx="3" type="body"/>
          </p:nvPr>
        </p:nvSpPr>
        <p:spPr>
          <a:xfrm>
            <a:off x="368081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0" name="Google Shape;400;p21"/>
          <p:cNvSpPr txBox="1"/>
          <p:nvPr>
            <p:ph idx="4" type="body"/>
          </p:nvPr>
        </p:nvSpPr>
        <p:spPr>
          <a:xfrm>
            <a:off x="3336525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1" name="Google Shape;401;p21"/>
          <p:cNvSpPr txBox="1"/>
          <p:nvPr>
            <p:ph idx="5" type="title"/>
          </p:nvPr>
        </p:nvSpPr>
        <p:spPr>
          <a:xfrm>
            <a:off x="368081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2" name="Google Shape;402;p21"/>
          <p:cNvSpPr txBox="1"/>
          <p:nvPr>
            <p:ph idx="6" type="title"/>
          </p:nvPr>
        </p:nvSpPr>
        <p:spPr>
          <a:xfrm>
            <a:off x="3336525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7" type="title"/>
          </p:nvPr>
        </p:nvSpPr>
        <p:spPr>
          <a:xfrm>
            <a:off x="368081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8" type="title"/>
          </p:nvPr>
        </p:nvSpPr>
        <p:spPr>
          <a:xfrm>
            <a:off x="3336525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5" name="Google Shape;405;p21"/>
          <p:cNvSpPr txBox="1"/>
          <p:nvPr>
            <p:ph idx="9" type="body"/>
          </p:nvPr>
        </p:nvSpPr>
        <p:spPr>
          <a:xfrm>
            <a:off x="6304969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6" name="Google Shape;406;p21"/>
          <p:cNvSpPr txBox="1"/>
          <p:nvPr>
            <p:ph idx="13" type="body"/>
          </p:nvPr>
        </p:nvSpPr>
        <p:spPr>
          <a:xfrm>
            <a:off x="6304969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7" name="Google Shape;407;p21"/>
          <p:cNvSpPr txBox="1"/>
          <p:nvPr>
            <p:ph idx="14" type="title"/>
          </p:nvPr>
        </p:nvSpPr>
        <p:spPr>
          <a:xfrm>
            <a:off x="6304969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8" name="Google Shape;408;p21"/>
          <p:cNvSpPr txBox="1"/>
          <p:nvPr>
            <p:ph idx="15" type="title"/>
          </p:nvPr>
        </p:nvSpPr>
        <p:spPr>
          <a:xfrm>
            <a:off x="6304969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9" name="Google Shape;409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 txBox="1"/>
          <p:nvPr>
            <p:ph type="title"/>
          </p:nvPr>
        </p:nvSpPr>
        <p:spPr>
          <a:xfrm>
            <a:off x="615038" y="46066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2" name="Google Shape;412;p22"/>
          <p:cNvSpPr txBox="1"/>
          <p:nvPr>
            <p:ph idx="1" type="body"/>
          </p:nvPr>
        </p:nvSpPr>
        <p:spPr>
          <a:xfrm>
            <a:off x="655012" y="2063100"/>
            <a:ext cx="37206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idx="2" type="body"/>
          </p:nvPr>
        </p:nvSpPr>
        <p:spPr>
          <a:xfrm>
            <a:off x="4848109" y="2054288"/>
            <a:ext cx="37209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>
            <p:ph type="title"/>
          </p:nvPr>
        </p:nvSpPr>
        <p:spPr>
          <a:xfrm>
            <a:off x="478800" y="1966238"/>
            <a:ext cx="81864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drich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7" name="Google Shape;417;p23"/>
          <p:cNvSpPr txBox="1"/>
          <p:nvPr>
            <p:ph idx="1" type="body"/>
          </p:nvPr>
        </p:nvSpPr>
        <p:spPr>
          <a:xfrm>
            <a:off x="478800" y="3528975"/>
            <a:ext cx="81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 algn="ctr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8" name="Google Shape;4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 txBox="1"/>
          <p:nvPr>
            <p:ph type="title"/>
          </p:nvPr>
        </p:nvSpPr>
        <p:spPr>
          <a:xfrm>
            <a:off x="308456" y="1295250"/>
            <a:ext cx="3343800" cy="17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/>
        </p:txBody>
      </p:sp>
      <p:sp>
        <p:nvSpPr>
          <p:cNvPr id="421" name="Google Shape;421;p24"/>
          <p:cNvSpPr txBox="1"/>
          <p:nvPr>
            <p:ph idx="1" type="subTitle"/>
          </p:nvPr>
        </p:nvSpPr>
        <p:spPr>
          <a:xfrm>
            <a:off x="308456" y="3772331"/>
            <a:ext cx="33438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22" name="Google Shape;42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Free writting">
  <p:cSld name="CUSTOM_2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/>
          <p:nvPr/>
        </p:nvSpPr>
        <p:spPr>
          <a:xfrm flipH="1">
            <a:off x="221138" y="1089113"/>
            <a:ext cx="8701800" cy="3871500"/>
          </a:xfrm>
          <a:prstGeom prst="roundRect">
            <a:avLst>
              <a:gd fmla="val 4889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25" name="Google Shape;425;p25"/>
          <p:cNvSpPr/>
          <p:nvPr/>
        </p:nvSpPr>
        <p:spPr>
          <a:xfrm flipH="1">
            <a:off x="385903" y="878494"/>
            <a:ext cx="2172600" cy="471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28" name="Google Shape;428;p2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💡"/>
              <a:defRPr/>
            </a:lvl9pPr>
          </a:lstStyle>
          <a:p/>
        </p:txBody>
      </p:sp>
      <p:sp>
        <p:nvSpPr>
          <p:cNvPr id="429" name="Google Shape;429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84" name="Google Shape;8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95" name="Google Shape;9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6" name="Google Shape;9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3" name="Google Shape;123;p5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42" name="Google Shape;1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6" name="Google Shape;146;p6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6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149" name="Google Shape;1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59" name="Google Shape;1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0" name="Google Shape;1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9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87" name="Google Shape;18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"/>
          <p:cNvCxnSpPr>
            <a:endCxn id="188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7" name="Google Shape;197;p9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8" name="Google Shape;198;p9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9" name="Google Shape;199;p9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00" name="Google Shape;200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" name="Google Shape;201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" name="Google Shape;202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3" name="Google Shape;203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4" name="Google Shape;204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05" name="Google Shape;20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27" name="Google Shape;2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7A7A7A"/>
            </a:gs>
            <a:gs pos="100000">
              <a:srgbClr val="39393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556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556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556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556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556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556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556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556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teacherkraig@gmail.com" TargetMode="External"/><Relationship Id="rId4" Type="http://schemas.openxmlformats.org/officeDocument/2006/relationships/hyperlink" Target="mailto:charlie.kraig@arpdc.ab.ca" TargetMode="External"/><Relationship Id="rId5" Type="http://schemas.openxmlformats.org/officeDocument/2006/relationships/hyperlink" Target="mailto:lana2lane@gmail.com" TargetMode="External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cbe.ab.c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readingrockets.org/strategies/reciprocal_teaching" TargetMode="External"/><Relationship Id="rId4" Type="http://schemas.openxmlformats.org/officeDocument/2006/relationships/hyperlink" Target="https://docs.google.com/document/d/12ZDqbjxxHeDgkTx2Jd0PmuOftpeEiZwATPx_IvrVXSE/edit?usp=sharingHb9c_9YUVgxV29R7Sa6fPWUBy8nZw/edit?usp=sharing" TargetMode="External"/><Relationship Id="rId5" Type="http://schemas.openxmlformats.org/officeDocument/2006/relationships/hyperlink" Target="https://docs.google.com/document/d/12ZDqbjxxHeDgkTx2Jd0PmuOftpeEiZwATPx_IvrVXSE/edit?usp=sharingHb9c_9YUVgxV29R7Sa6fPWUBy8nZw/edit?usp=sharing" TargetMode="External"/><Relationship Id="rId6" Type="http://schemas.openxmlformats.org/officeDocument/2006/relationships/hyperlink" Target="https://www.readingrockets.org/strategies/think-pair-share" TargetMode="External"/><Relationship Id="rId7" Type="http://schemas.openxmlformats.org/officeDocument/2006/relationships/hyperlink" Target="https://www.readingrockets.org/strategies/jigsa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/>
          <p:nvPr>
            <p:ph type="ctrTitle"/>
          </p:nvPr>
        </p:nvSpPr>
        <p:spPr>
          <a:xfrm>
            <a:off x="3926775" y="1530675"/>
            <a:ext cx="5062500" cy="295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COMPREHENSION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br>
              <a:rPr lang="en-GB"/>
            </a:br>
            <a:r>
              <a:rPr lang="en-GB">
                <a:solidFill>
                  <a:srgbClr val="E6BE42"/>
                </a:solidFill>
              </a:rPr>
              <a:t>English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Language Arts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&amp; Literature</a:t>
            </a:r>
            <a:endParaRPr>
              <a:solidFill>
                <a:srgbClr val="E6BE42"/>
              </a:solidFill>
            </a:endParaRPr>
          </a:p>
        </p:txBody>
      </p:sp>
      <p:pic>
        <p:nvPicPr>
          <p:cNvPr id="437" name="Google Shape;4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900" y="4405325"/>
            <a:ext cx="682425" cy="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700" y="4451800"/>
            <a:ext cx="1248574" cy="6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0" y="59725"/>
            <a:ext cx="2940650" cy="10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/>
          <p:nvPr>
            <p:ph type="title"/>
          </p:nvPr>
        </p:nvSpPr>
        <p:spPr>
          <a:xfrm>
            <a:off x="442525" y="2630288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Charlie Kraig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45" name="Google Shape;445;p28"/>
          <p:cNvSpPr txBox="1"/>
          <p:nvPr>
            <p:ph idx="1" type="body"/>
          </p:nvPr>
        </p:nvSpPr>
        <p:spPr>
          <a:xfrm>
            <a:off x="1119600" y="3696675"/>
            <a:ext cx="4047300" cy="11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teacherkraig@gmail.com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charlie.kraig@arpdc.ab.ca</a:t>
            </a:r>
            <a:r>
              <a:rPr lang="en-GB"/>
              <a:t> 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655361" y="400147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398500" y="3349250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sp>
        <p:nvSpPr>
          <p:cNvPr id="448" name="Google Shape;448;p28"/>
          <p:cNvSpPr/>
          <p:nvPr/>
        </p:nvSpPr>
        <p:spPr>
          <a:xfrm rot="1341582">
            <a:off x="3481117" y="369115"/>
            <a:ext cx="817519" cy="36749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 rot="-1989981">
            <a:off x="2829394" y="2822548"/>
            <a:ext cx="813517" cy="36890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7987250" y="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4572000" y="1683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Learning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Network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Educational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Services</a:t>
            </a:r>
            <a:endParaRPr/>
          </a:p>
        </p:txBody>
      </p:sp>
      <p:sp>
        <p:nvSpPr>
          <p:cNvPr id="452" name="Google Shape;452;p28"/>
          <p:cNvSpPr txBox="1"/>
          <p:nvPr>
            <p:ph type="title"/>
          </p:nvPr>
        </p:nvSpPr>
        <p:spPr>
          <a:xfrm>
            <a:off x="398500" y="168313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Lana Lane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53" name="Google Shape;453;p28"/>
          <p:cNvSpPr txBox="1"/>
          <p:nvPr>
            <p:ph idx="1" type="body"/>
          </p:nvPr>
        </p:nvSpPr>
        <p:spPr>
          <a:xfrm>
            <a:off x="1119600" y="1364300"/>
            <a:ext cx="4047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lana2lane@gmail.com</a:t>
            </a:r>
            <a:r>
              <a:rPr lang="en-GB"/>
              <a:t> </a:t>
            </a:r>
            <a:endParaRPr/>
          </a:p>
        </p:txBody>
      </p:sp>
      <p:sp>
        <p:nvSpPr>
          <p:cNvPr id="454" name="Google Shape;454;p28"/>
          <p:cNvSpPr/>
          <p:nvPr/>
        </p:nvSpPr>
        <p:spPr>
          <a:xfrm>
            <a:off x="655361" y="1409696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442525" y="897875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pic>
        <p:nvPicPr>
          <p:cNvPr id="456" name="Google Shape;4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8000" y="2571750"/>
            <a:ext cx="1013576" cy="102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this Slide Deck</a:t>
            </a:r>
            <a:endParaRPr/>
          </a:p>
        </p:txBody>
      </p:sp>
      <p:sp>
        <p:nvSpPr>
          <p:cNvPr id="462" name="Google Shape;462;p29"/>
          <p:cNvSpPr txBox="1"/>
          <p:nvPr>
            <p:ph idx="1" type="body"/>
          </p:nvPr>
        </p:nvSpPr>
        <p:spPr>
          <a:xfrm>
            <a:off x="311700" y="1313400"/>
            <a:ext cx="6917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You will find resources to support this area of literacy instruction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linked in the slides</a:t>
            </a:r>
            <a:r>
              <a:rPr lang="en-GB"/>
              <a:t> and in the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speaker notes.</a:t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It is the teacher’s responsibility to align resources with their students’ needs and curriculum expectations.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If you have questions, please contact your local consortia office.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This is not a comprehensive list of resources; rather, it is a place to get you started for quality instructional practices.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" name="Google Shape;467;p30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{FC6C99C4-926E-4DDE-8B5E-79A445C26787}</a:tableStyleId>
              </a:tblPr>
              <a:tblGrid>
                <a:gridCol w="2734475"/>
                <a:gridCol w="795950"/>
                <a:gridCol w="792475"/>
                <a:gridCol w="805775"/>
                <a:gridCol w="739175"/>
                <a:gridCol w="712550"/>
                <a:gridCol w="672525"/>
                <a:gridCol w="619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K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4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5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6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Google Shape;472;p31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{FC6C99C4-926E-4DDE-8B5E-79A445C26787}</a:tableStyleId>
              </a:tblPr>
              <a:tblGrid>
                <a:gridCol w="3756750"/>
                <a:gridCol w="3736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 (from Curriculum)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Pillars of Reading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Fluency/ 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/>
          <p:nvPr>
            <p:ph type="title"/>
          </p:nvPr>
        </p:nvSpPr>
        <p:spPr>
          <a:xfrm>
            <a:off x="428625" y="754950"/>
            <a:ext cx="66882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850">
                <a:solidFill>
                  <a:srgbClr val="E6BE42"/>
                </a:solidFill>
              </a:rPr>
              <a:t>COMPREHENSION</a:t>
            </a:r>
            <a:r>
              <a:rPr lang="en-GB" sz="2750"/>
              <a:t> is understanding text through weaving together all the strands of Scarborough’s Reading Rope.  It is an </a:t>
            </a:r>
            <a:r>
              <a:rPr lang="en-GB" sz="2750">
                <a:solidFill>
                  <a:srgbClr val="FFCB25"/>
                </a:solidFill>
              </a:rPr>
              <a:t>active and complex process </a:t>
            </a:r>
            <a:r>
              <a:rPr lang="en-GB" sz="2750"/>
              <a:t>which is achieved through the use of many instructional approaches that equip students to organize and analyze knowledge.  Effective reading comprehension includes the act of </a:t>
            </a:r>
            <a:r>
              <a:rPr lang="en-GB" sz="2750">
                <a:solidFill>
                  <a:srgbClr val="FFCB25"/>
                </a:solidFill>
              </a:rPr>
              <a:t>simultaneously extracting and constructing meaning while engaging in intentional </a:t>
            </a:r>
            <a:r>
              <a:rPr lang="en-GB" sz="2750">
                <a:solidFill>
                  <a:srgbClr val="FFCB25"/>
                </a:solidFill>
              </a:rPr>
              <a:t>problem</a:t>
            </a:r>
            <a:r>
              <a:rPr lang="en-GB" sz="2750">
                <a:solidFill>
                  <a:srgbClr val="FFCB25"/>
                </a:solidFill>
              </a:rPr>
              <a:t> solving and critical thinking processes</a:t>
            </a:r>
            <a:r>
              <a:rPr lang="en-GB" sz="2750"/>
              <a:t>.  Supporting students in reading comprehension is “fundamental in moving from surface to deep knowledge and transfer” </a:t>
            </a:r>
            <a:r>
              <a:rPr lang="en-GB" sz="2150"/>
              <a:t>(Fisher, Frey &amp; Hattie, 2016, p.56).  </a:t>
            </a:r>
            <a:endParaRPr b="0" sz="1800">
              <a:solidFill>
                <a:srgbClr val="E6BE42"/>
              </a:solidFill>
            </a:endParaRPr>
          </a:p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750">
              <a:solidFill>
                <a:schemeClr val="lt1"/>
              </a:solidFill>
            </a:endParaRPr>
          </a:p>
        </p:txBody>
      </p:sp>
      <p:sp>
        <p:nvSpPr>
          <p:cNvPr id="478" name="Google Shape;478;p32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79" name="Google Shape;479;p32"/>
          <p:cNvSpPr txBox="1"/>
          <p:nvPr/>
        </p:nvSpPr>
        <p:spPr>
          <a:xfrm>
            <a:off x="6084025" y="4256325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From</a:t>
            </a:r>
            <a:b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Calgary Board of Education </a:t>
            </a:r>
            <a:endParaRPr sz="15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K-12 Literacy Framework - </a:t>
            </a:r>
            <a:r>
              <a:rPr lang="en-GB" sz="1500" u="sng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cbe.ab.ca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3"/>
          <p:cNvSpPr txBox="1"/>
          <p:nvPr/>
        </p:nvSpPr>
        <p:spPr>
          <a:xfrm>
            <a:off x="162899" y="141000"/>
            <a:ext cx="8834400" cy="814500"/>
          </a:xfrm>
          <a:prstGeom prst="rect">
            <a:avLst/>
          </a:prstGeom>
          <a:noFill/>
          <a:ln>
            <a:noFill/>
          </a:ln>
          <a:effectLst>
            <a:outerShdw rotWithShape="0" algn="bl" dir="21540000" dist="47625">
              <a:srgbClr val="00000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RE-READING</a:t>
            </a:r>
            <a:endParaRPr sz="5700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85" name="Google Shape;485;p33"/>
          <p:cNvSpPr txBox="1"/>
          <p:nvPr/>
        </p:nvSpPr>
        <p:spPr>
          <a:xfrm>
            <a:off x="431194" y="896550"/>
            <a:ext cx="210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Beers (2003)</a:t>
            </a:r>
            <a:endParaRPr b="1" sz="1800">
              <a:solidFill>
                <a:schemeClr val="l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86" name="Google Shape;486;p33"/>
          <p:cNvSpPr txBox="1"/>
          <p:nvPr/>
        </p:nvSpPr>
        <p:spPr>
          <a:xfrm>
            <a:off x="276319" y="1325850"/>
            <a:ext cx="85749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AF8F4"/>
              </a:buClr>
              <a:buFont typeface="Arial"/>
              <a:buNone/>
            </a:pPr>
            <a:r>
              <a:rPr b="1" i="1" lang="en-GB" sz="33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“</a:t>
            </a:r>
            <a:r>
              <a:rPr i="1" lang="en-GB" sz="33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Re-reading </a:t>
            </a:r>
            <a:r>
              <a:rPr b="1" lang="en-GB" sz="33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is probably the number one strategy independent readers use when something stumps them in a text.  It’s probably the last strategy dependent readers use.”  In order for students to fully understand the strategy, teachers will need to </a:t>
            </a:r>
            <a:r>
              <a:rPr b="1" lang="en-GB" sz="3300">
                <a:solidFill>
                  <a:schemeClr val="accent5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model appropriate rereading and rethinking and provide students specific tasks when rereading</a:t>
            </a:r>
            <a:r>
              <a:rPr b="1" lang="en-GB" sz="33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.</a:t>
            </a:r>
            <a:endParaRPr sz="3300">
              <a:solidFill>
                <a:schemeClr val="accen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4"/>
          <p:cNvSpPr txBox="1"/>
          <p:nvPr/>
        </p:nvSpPr>
        <p:spPr>
          <a:xfrm>
            <a:off x="276324" y="82050"/>
            <a:ext cx="8834400" cy="814500"/>
          </a:xfrm>
          <a:prstGeom prst="rect">
            <a:avLst/>
          </a:prstGeom>
          <a:noFill/>
          <a:ln>
            <a:noFill/>
          </a:ln>
          <a:effectLst>
            <a:outerShdw rotWithShape="0" algn="bl" dir="21540000" dist="47625">
              <a:srgbClr val="00000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7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CONVERSATIONAL TALK</a:t>
            </a:r>
            <a:endParaRPr sz="5700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92" name="Google Shape;492;p34"/>
          <p:cNvSpPr txBox="1"/>
          <p:nvPr/>
        </p:nvSpPr>
        <p:spPr>
          <a:xfrm>
            <a:off x="431194" y="896550"/>
            <a:ext cx="210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Effective Talk</a:t>
            </a:r>
            <a:endParaRPr b="1" sz="1800">
              <a:solidFill>
                <a:schemeClr val="l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93" name="Google Shape;493;p34"/>
          <p:cNvSpPr txBox="1"/>
          <p:nvPr/>
        </p:nvSpPr>
        <p:spPr>
          <a:xfrm>
            <a:off x="276319" y="1402050"/>
            <a:ext cx="85749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1" lang="en-GB" sz="32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Beers suggests that “it is more critical for </a:t>
            </a:r>
            <a:r>
              <a:rPr b="1" i="1" lang="en-GB" sz="32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dependent</a:t>
            </a:r>
            <a:r>
              <a:rPr b="1" lang="en-GB" sz="32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readers to </a:t>
            </a:r>
            <a:r>
              <a:rPr i="1" lang="en-GB" sz="3200">
                <a:solidFill>
                  <a:schemeClr val="accent5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talk about texts during the reading</a:t>
            </a:r>
            <a:r>
              <a:rPr b="1" lang="en-GB" sz="3200">
                <a:solidFill>
                  <a:schemeClr val="accen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than after it...and the conversation needs to be about readers’ responses to what they are reading as well as how they are making the reading make sense”. </a:t>
            </a:r>
            <a:endParaRPr sz="2600">
              <a:solidFill>
                <a:schemeClr val="accen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5"/>
          <p:cNvSpPr txBox="1"/>
          <p:nvPr>
            <p:ph type="title"/>
          </p:nvPr>
        </p:nvSpPr>
        <p:spPr>
          <a:xfrm>
            <a:off x="341400" y="310850"/>
            <a:ext cx="85206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</a:rPr>
              <a:t>COMPREHENSION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499" name="Google Shape;499;p35"/>
          <p:cNvSpPr txBox="1"/>
          <p:nvPr>
            <p:ph idx="8" type="subTitle"/>
          </p:nvPr>
        </p:nvSpPr>
        <p:spPr>
          <a:xfrm>
            <a:off x="7391398" y="1999900"/>
            <a:ext cx="13530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Comprehension Skills</a:t>
            </a:r>
            <a:endParaRPr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0" name="Google Shape;500;p35"/>
          <p:cNvSpPr txBox="1"/>
          <p:nvPr>
            <p:ph idx="13" type="subTitle"/>
          </p:nvPr>
        </p:nvSpPr>
        <p:spPr>
          <a:xfrm>
            <a:off x="5790900" y="1752775"/>
            <a:ext cx="1188600" cy="10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u="sng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Reciprocal Teaching</a:t>
            </a:r>
            <a:endParaRPr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1" name="Google Shape;501;p35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502" name="Google Shape;502;p35"/>
          <p:cNvSpPr txBox="1"/>
          <p:nvPr/>
        </p:nvSpPr>
        <p:spPr>
          <a:xfrm>
            <a:off x="3989663" y="1679200"/>
            <a:ext cx="118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3" name="Google Shape;503;p35"/>
          <p:cNvSpPr txBox="1"/>
          <p:nvPr/>
        </p:nvSpPr>
        <p:spPr>
          <a:xfrm>
            <a:off x="2349175" y="1898875"/>
            <a:ext cx="1188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 u="sng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Text Features Considerations</a:t>
            </a:r>
            <a:r>
              <a:rPr b="1" lang="en-GB" sz="2000" u="sng">
                <a:solidFill>
                  <a:schemeClr val="hlink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5"/>
              </a:rPr>
              <a:t> </a:t>
            </a:r>
            <a:endParaRPr b="1" sz="2000"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4" name="Google Shape;504;p35"/>
          <p:cNvSpPr txBox="1"/>
          <p:nvPr/>
        </p:nvSpPr>
        <p:spPr>
          <a:xfrm>
            <a:off x="4148438" y="1525300"/>
            <a:ext cx="971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Discussion before, during &amp; after </a:t>
            </a:r>
            <a:endParaRPr b="1"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5" name="Google Shape;505;p35"/>
          <p:cNvSpPr txBox="1"/>
          <p:nvPr/>
        </p:nvSpPr>
        <p:spPr>
          <a:xfrm>
            <a:off x="4039838" y="2342550"/>
            <a:ext cx="118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6" name="Google Shape;506;p35"/>
          <p:cNvSpPr/>
          <p:nvPr/>
        </p:nvSpPr>
        <p:spPr>
          <a:xfrm rot="212808">
            <a:off x="3966302" y="3005837"/>
            <a:ext cx="1270534" cy="581316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Think alouds</a:t>
            </a:r>
            <a:endParaRPr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7" name="Google Shape;507;p35"/>
          <p:cNvSpPr/>
          <p:nvPr/>
        </p:nvSpPr>
        <p:spPr>
          <a:xfrm rot="-582698">
            <a:off x="4367009" y="3813973"/>
            <a:ext cx="940782" cy="771565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Sue Ellen Francisco"/>
                <a:ea typeface="Sue Ellen Francisco"/>
                <a:cs typeface="Sue Ellen Francisco"/>
                <a:sym typeface="Sue Ellen Francisco"/>
              </a:rPr>
              <a:t>Partner reading</a:t>
            </a:r>
            <a:endParaRPr sz="2000"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8" name="Google Shape;508;p35"/>
          <p:cNvSpPr/>
          <p:nvPr/>
        </p:nvSpPr>
        <p:spPr>
          <a:xfrm rot="-958189">
            <a:off x="5412537" y="3241611"/>
            <a:ext cx="1160175" cy="581035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u="sng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Think, pair, share</a:t>
            </a:r>
            <a:endParaRPr sz="19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9" name="Google Shape;509;p35"/>
          <p:cNvSpPr/>
          <p:nvPr/>
        </p:nvSpPr>
        <p:spPr>
          <a:xfrm>
            <a:off x="3315275" y="3757750"/>
            <a:ext cx="783000" cy="5811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Jigsaw</a:t>
            </a:r>
            <a:endParaRPr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10" name="Google Shape;510;p35"/>
          <p:cNvSpPr txBox="1"/>
          <p:nvPr/>
        </p:nvSpPr>
        <p:spPr>
          <a:xfrm>
            <a:off x="7549375" y="2941300"/>
            <a:ext cx="1093200" cy="237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Prior Knowledge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Predicting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Summarizing </a:t>
            </a:r>
            <a:endParaRPr sz="1600">
              <a:solidFill>
                <a:schemeClr val="dk1"/>
              </a:solidFill>
              <a:highlight>
                <a:srgbClr val="D9D9D9"/>
              </a:highlight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Questioning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Inferencing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Visualizing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Story Mapping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Retelling</a:t>
            </a:r>
            <a:endParaRPr sz="16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endParaRPr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11" name="Google Shape;511;p35"/>
          <p:cNvSpPr txBox="1"/>
          <p:nvPr/>
        </p:nvSpPr>
        <p:spPr>
          <a:xfrm>
            <a:off x="661800" y="1679200"/>
            <a:ext cx="97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Open ended questions </a:t>
            </a:r>
            <a:endParaRPr b="1"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